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18"/>
  </p:notesMasterIdLst>
  <p:sldIdLst>
    <p:sldId id="273" r:id="rId2"/>
    <p:sldId id="274" r:id="rId3"/>
    <p:sldId id="275" r:id="rId4"/>
    <p:sldId id="276" r:id="rId5"/>
    <p:sldId id="277" r:id="rId6"/>
    <p:sldId id="278" r:id="rId7"/>
    <p:sldId id="279" r:id="rId8"/>
    <p:sldId id="280" r:id="rId9"/>
    <p:sldId id="281" r:id="rId10"/>
    <p:sldId id="282" r:id="rId11"/>
    <p:sldId id="283" r:id="rId12"/>
    <p:sldId id="284" r:id="rId13"/>
    <p:sldId id="285" r:id="rId14"/>
    <p:sldId id="258" r:id="rId15"/>
    <p:sldId id="286" r:id="rId16"/>
    <p:sldId id="287" r:id="rId17"/>
  </p:sldIdLst>
  <p:sldSz cx="9144000" cy="6858000" type="screen4x3"/>
  <p:notesSz cx="6858000" cy="9144000"/>
  <p:embeddedFontLst>
    <p:embeddedFont>
      <p:font typeface="Arial Bold" panose="020B0604020202020204" pitchFamily="-64" charset="0"/>
      <p:bold r:id="rId19"/>
    </p:embeddedFont>
    <p:embeddedFont>
      <p:font typeface="Calibri" panose="020F0502020204030204"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Coy, Nilagia" initials="MN" lastIdx="1" clrIdx="0">
    <p:extLst>
      <p:ext uri="{19B8F6BF-5375-455C-9EA6-DF929625EA0E}">
        <p15:presenceInfo xmlns:p15="http://schemas.microsoft.com/office/powerpoint/2012/main" userId="S::nilagia@bu.edu::dc3cb926-77d9-4860-b4a9-2eb4e2e4218d" providerId="AD"/>
      </p:ext>
    </p:extLst>
  </p:cmAuthor>
  <p:cmAuthor id="2" name="Baughman, Allyson L" initials="BAL" lastIdx="2" clrIdx="1">
    <p:extLst>
      <p:ext uri="{19B8F6BF-5375-455C-9EA6-DF929625EA0E}">
        <p15:presenceInfo xmlns:p15="http://schemas.microsoft.com/office/powerpoint/2012/main" userId="S-1-5-21-848115496-1524922173-1168901340-656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59D7AD7-BF41-408E-B81D-C1C91F0C03FD}">
  <a:tblStyle styleId="{259D7AD7-BF41-408E-B81D-C1C91F0C03FD}"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5032" autoAdjust="0"/>
  </p:normalViewPr>
  <p:slideViewPr>
    <p:cSldViewPr snapToGrid="0">
      <p:cViewPr varScale="1">
        <p:scale>
          <a:sx n="56" d="100"/>
          <a:sy n="56" d="100"/>
        </p:scale>
        <p:origin x="90" y="6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9865106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youtu.be/Twlow2pXsv0"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youtu.be/kN7T-cmb_l0"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youtu.be/-RXy8Li3ZaE"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95FA7AF-EDBC-4C26-AEAB-D0FE4E76C836}"/>
              </a:ext>
            </a:extLst>
          </p:cNvPr>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8A21071-436B-4411-8555-9BC5E68E9853}"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saka" pitchFamily="-6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saka" pitchFamily="-64" charset="-128"/>
              <a:cs typeface="+mn-cs"/>
            </a:endParaRPr>
          </a:p>
        </p:txBody>
      </p:sp>
      <p:sp>
        <p:nvSpPr>
          <p:cNvPr id="10242" name="Rectangle 2">
            <a:extLst>
              <a:ext uri="{FF2B5EF4-FFF2-40B4-BE49-F238E27FC236}">
                <a16:creationId xmlns:a16="http://schemas.microsoft.com/office/drawing/2014/main" id="{5666589D-2CD9-4B97-B7BC-9BF3D86F8D73}"/>
              </a:ext>
            </a:extLst>
          </p:cNvPr>
          <p:cNvSpPr>
            <a:spLocks noGrp="1" noRot="1" noChangeAspect="1" noChangeArrowheads="1" noTextEdit="1"/>
          </p:cNvSpPr>
          <p:nvPr>
            <p:ph type="sldImg"/>
          </p:nvPr>
        </p:nvSpPr>
        <p:spPr>
          <a:ln/>
        </p:spPr>
      </p:sp>
      <p:sp>
        <p:nvSpPr>
          <p:cNvPr id="10243" name="Rectangle 3">
            <a:extLst>
              <a:ext uri="{FF2B5EF4-FFF2-40B4-BE49-F238E27FC236}">
                <a16:creationId xmlns:a16="http://schemas.microsoft.com/office/drawing/2014/main" id="{1A13BFE0-2CC4-4C01-AD7A-2C042A8EAFF5}"/>
              </a:ext>
            </a:extLst>
          </p:cNvPr>
          <p:cNvSpPr>
            <a:spLocks noGrp="1" noChangeArrowheads="1"/>
          </p:cNvSpPr>
          <p:nvPr>
            <p:ph type="body" idx="1"/>
          </p:nvPr>
        </p:nvSpPr>
        <p:spPr/>
        <p:txBody>
          <a:bodyPr/>
          <a:lstStyle/>
          <a:p>
            <a:pPr marL="0" lvl="0" indent="0" algn="l" rtl="0">
              <a:lnSpc>
                <a:spcPct val="100000"/>
              </a:lnSpc>
              <a:spcBef>
                <a:spcPts val="0"/>
              </a:spcBef>
              <a:spcAft>
                <a:spcPts val="0"/>
              </a:spcAft>
              <a:buClr>
                <a:schemeClr val="dk1"/>
              </a:buClr>
              <a:buSzPts val="1100"/>
              <a:buFontTx/>
              <a:buNone/>
            </a:pPr>
            <a:r>
              <a:rPr lang="en-US" sz="1200" dirty="0"/>
              <a:t>This session will cover the Stages of Change and Motivational Interviewing (MI) models in order to support our work as CHWs.</a:t>
            </a:r>
          </a:p>
          <a:p>
            <a:pPr marL="0" lvl="0" indent="0" algn="l" rtl="0">
              <a:lnSpc>
                <a:spcPct val="100000"/>
              </a:lnSpc>
              <a:spcBef>
                <a:spcPts val="0"/>
              </a:spcBef>
              <a:spcAft>
                <a:spcPts val="0"/>
              </a:spcAft>
              <a:buClr>
                <a:schemeClr val="dk1"/>
              </a:buClr>
              <a:buSzPts val="1100"/>
              <a:buFontTx/>
              <a:buNone/>
            </a:pPr>
            <a:endParaRPr lang="en-US" sz="1200" b="1" dirty="0"/>
          </a:p>
          <a:p>
            <a:pPr marL="0" lvl="0" indent="0" algn="l" rtl="0">
              <a:lnSpc>
                <a:spcPct val="100000"/>
              </a:lnSpc>
              <a:spcBef>
                <a:spcPts val="0"/>
              </a:spcBef>
              <a:spcAft>
                <a:spcPts val="0"/>
              </a:spcAft>
              <a:buClr>
                <a:schemeClr val="dk1"/>
              </a:buClr>
              <a:buSzPts val="1100"/>
              <a:buFontTx/>
              <a:buNone/>
            </a:pPr>
            <a:r>
              <a:rPr lang="en-US" sz="1200" dirty="0"/>
              <a:t>Many of you have already experienced, or perhaps have used, elements of Motivational Interviewing. We invite everyone to share their knowledge and experience.</a:t>
            </a:r>
            <a:endParaRPr lang="en-US" sz="1200" b="1" dirty="0"/>
          </a:p>
          <a:p>
            <a:pPr marL="0" lvl="0" indent="0" algn="l" rtl="0">
              <a:lnSpc>
                <a:spcPct val="100000"/>
              </a:lnSpc>
              <a:spcBef>
                <a:spcPts val="0"/>
              </a:spcBef>
              <a:spcAft>
                <a:spcPts val="0"/>
              </a:spcAft>
              <a:buSzPts val="1400"/>
              <a:buFontTx/>
              <a:buNone/>
            </a:pPr>
            <a:endParaRPr lang="en-US" dirty="0"/>
          </a:p>
          <a:p>
            <a:pPr eaLnBrk="1" hangingPunct="1">
              <a:defRPr/>
            </a:pPr>
            <a:endParaRPr lang="en-US" altLang="en-US" dirty="0">
              <a:ea typeface="Osaka" pitchFamily="-64" charset="-128"/>
            </a:endParaRPr>
          </a:p>
        </p:txBody>
      </p:sp>
    </p:spTree>
    <p:extLst>
      <p:ext uri="{BB962C8B-B14F-4D97-AF65-F5344CB8AC3E}">
        <p14:creationId xmlns:p14="http://schemas.microsoft.com/office/powerpoint/2010/main" val="30942552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D8F3A51-8C48-4384-B0E7-F29496101392}"/>
              </a:ext>
            </a:extLst>
          </p:cNvPr>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C83614D-BE16-420F-B63A-BFC56BF8447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saka" pitchFamily="-6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saka" pitchFamily="-64" charset="-128"/>
              <a:cs typeface="+mn-cs"/>
            </a:endParaRPr>
          </a:p>
        </p:txBody>
      </p:sp>
      <p:sp>
        <p:nvSpPr>
          <p:cNvPr id="7170" name="Rectangle 2">
            <a:extLst>
              <a:ext uri="{FF2B5EF4-FFF2-40B4-BE49-F238E27FC236}">
                <a16:creationId xmlns:a16="http://schemas.microsoft.com/office/drawing/2014/main" id="{66276099-5F90-4966-91B1-B402AEE9065E}"/>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id="{8A04BF81-4C5F-414D-9F1B-B6C220774B80}"/>
              </a:ext>
            </a:extLst>
          </p:cNvPr>
          <p:cNvSpPr>
            <a:spLocks noGrp="1" noChangeArrowheads="1"/>
          </p:cNvSpPr>
          <p:nvPr>
            <p:ph type="body" idx="1"/>
          </p:nvPr>
        </p:nvSpPr>
        <p:spPr/>
        <p:txBody>
          <a:bodyPr/>
          <a:lstStyle/>
          <a:p>
            <a:pPr marL="0" marR="0" lvl="0" indent="0" algn="l" rtl="0">
              <a:lnSpc>
                <a:spcPct val="107000"/>
              </a:lnSpc>
              <a:spcBef>
                <a:spcPts val="0"/>
              </a:spcBef>
              <a:spcAft>
                <a:spcPts val="0"/>
              </a:spcAft>
              <a:buSzPts val="1400"/>
              <a:buFont typeface="Courier New"/>
              <a:buNone/>
            </a:pPr>
            <a:r>
              <a:rPr lang="en-US" sz="1200" b="0" dirty="0">
                <a:latin typeface="Calibri"/>
                <a:ea typeface="Calibri"/>
                <a:cs typeface="Calibri"/>
                <a:sym typeface="Calibri"/>
              </a:rPr>
              <a:t>Express empathy (your effort to “put yourself in their shoes” and feel what they are going through)</a:t>
            </a:r>
          </a:p>
          <a:p>
            <a:pPr marL="0" marR="0" lvl="0" indent="0" algn="l" rtl="0">
              <a:lnSpc>
                <a:spcPct val="107000"/>
              </a:lnSpc>
              <a:spcBef>
                <a:spcPts val="0"/>
              </a:spcBef>
              <a:spcAft>
                <a:spcPts val="0"/>
              </a:spcAft>
              <a:buSzPts val="1400"/>
              <a:buFont typeface="Courier New"/>
              <a:buNone/>
            </a:pPr>
            <a:r>
              <a:rPr lang="en-US" sz="1200" b="0" dirty="0">
                <a:latin typeface="Calibri"/>
                <a:ea typeface="Calibri"/>
                <a:cs typeface="Calibri"/>
                <a:sym typeface="Calibri"/>
              </a:rPr>
              <a:t>Empathy helps to build trusting and supportive relationships that aide in the CHW/client collaboration. </a:t>
            </a:r>
            <a:endParaRPr lang="en-US" b="0" dirty="0"/>
          </a:p>
          <a:p>
            <a:pPr marL="88900" marR="0" lvl="0" indent="0" algn="l" rtl="0">
              <a:lnSpc>
                <a:spcPct val="107000"/>
              </a:lnSpc>
              <a:spcBef>
                <a:spcPts val="0"/>
              </a:spcBef>
              <a:spcAft>
                <a:spcPts val="0"/>
              </a:spcAft>
              <a:buSzPts val="1400"/>
              <a:buFont typeface="Arial" panose="020B0604020202020204" pitchFamily="34" charset="0"/>
              <a:buNone/>
            </a:pPr>
            <a:endParaRPr lang="en-US" sz="1200" b="0" dirty="0">
              <a:latin typeface="Courier New"/>
              <a:ea typeface="Courier New"/>
              <a:cs typeface="Courier New"/>
              <a:sym typeface="Courier New"/>
            </a:endParaRPr>
          </a:p>
          <a:p>
            <a:pPr marL="0" marR="0" lvl="0" indent="0" algn="l" rtl="0">
              <a:lnSpc>
                <a:spcPct val="107000"/>
              </a:lnSpc>
              <a:spcBef>
                <a:spcPts val="0"/>
              </a:spcBef>
              <a:spcAft>
                <a:spcPts val="0"/>
              </a:spcAft>
              <a:buSzPts val="1400"/>
              <a:buFont typeface="Courier New"/>
              <a:buNone/>
            </a:pPr>
            <a:r>
              <a:rPr lang="en-US" sz="1200" b="0" dirty="0">
                <a:latin typeface="Calibri"/>
                <a:ea typeface="Calibri"/>
                <a:cs typeface="Calibri"/>
                <a:sym typeface="Calibri"/>
              </a:rPr>
              <a:t>Develop discrepancy (pointing out conflicts between stated goals and behaviors)</a:t>
            </a:r>
          </a:p>
          <a:p>
            <a:pPr marL="0" marR="0" lvl="0" indent="0" algn="l" rtl="0">
              <a:lnSpc>
                <a:spcPct val="107000"/>
              </a:lnSpc>
              <a:spcBef>
                <a:spcPts val="0"/>
              </a:spcBef>
              <a:spcAft>
                <a:spcPts val="0"/>
              </a:spcAft>
              <a:buSzPts val="1400"/>
              <a:buFont typeface="Courier New"/>
              <a:buNone/>
            </a:pPr>
            <a:r>
              <a:rPr lang="en-US" sz="1200" b="0" dirty="0">
                <a:latin typeface="Calibri"/>
                <a:ea typeface="Calibri"/>
                <a:cs typeface="Calibri"/>
                <a:sym typeface="Calibri"/>
              </a:rPr>
              <a:t>Example: You want to be healthier, but you do not show up for your medical appointments.</a:t>
            </a:r>
            <a:endParaRPr lang="en-US" b="0" dirty="0"/>
          </a:p>
          <a:p>
            <a:pPr marL="88900" marR="0" lvl="0" indent="0" algn="l" rtl="0">
              <a:lnSpc>
                <a:spcPct val="107000"/>
              </a:lnSpc>
              <a:spcBef>
                <a:spcPts val="0"/>
              </a:spcBef>
              <a:spcAft>
                <a:spcPts val="0"/>
              </a:spcAft>
              <a:buSzPts val="1400"/>
              <a:buFont typeface="Arial" panose="020B0604020202020204" pitchFamily="34" charset="0"/>
              <a:buNone/>
            </a:pPr>
            <a:endParaRPr lang="en-US" sz="1200" b="0" dirty="0">
              <a:latin typeface="Calibri"/>
              <a:ea typeface="Calibri"/>
              <a:cs typeface="Calibri"/>
              <a:sym typeface="Calibri"/>
            </a:endParaRPr>
          </a:p>
          <a:p>
            <a:pPr marL="0" marR="0" lvl="0" indent="0" algn="l" rtl="0">
              <a:lnSpc>
                <a:spcPct val="107000"/>
              </a:lnSpc>
              <a:spcBef>
                <a:spcPts val="0"/>
              </a:spcBef>
              <a:spcAft>
                <a:spcPts val="0"/>
              </a:spcAft>
              <a:buSzPts val="1400"/>
              <a:buFont typeface="Courier New"/>
              <a:buNone/>
            </a:pPr>
            <a:r>
              <a:rPr lang="en-US" sz="1200" b="0" dirty="0">
                <a:latin typeface="Calibri"/>
                <a:ea typeface="Calibri"/>
                <a:cs typeface="Calibri"/>
                <a:sym typeface="Calibri"/>
              </a:rPr>
              <a:t>Respond to potential discord (don’t argue or fight)</a:t>
            </a:r>
          </a:p>
          <a:p>
            <a:pPr marL="0" marR="0" lvl="0" indent="0" algn="l" rtl="0">
              <a:lnSpc>
                <a:spcPct val="107000"/>
              </a:lnSpc>
              <a:spcBef>
                <a:spcPts val="0"/>
              </a:spcBef>
              <a:spcAft>
                <a:spcPts val="0"/>
              </a:spcAft>
              <a:buSzPts val="1400"/>
              <a:buFont typeface="Courier New"/>
              <a:buNone/>
            </a:pPr>
            <a:r>
              <a:rPr lang="en-US" sz="1200" b="0" dirty="0">
                <a:latin typeface="Calibri"/>
                <a:ea typeface="Calibri"/>
                <a:cs typeface="Calibri"/>
                <a:sym typeface="Calibri"/>
              </a:rPr>
              <a:t>Developing discrepancy or responding to potential discord isn’t synonymous with confronting or wrestling with a client about their behavior. The goal is to empathetically shine light on a situations in such a way that the client can view their own behavior. </a:t>
            </a:r>
            <a:endParaRPr lang="en-US" sz="1200" b="0" dirty="0">
              <a:latin typeface="Courier New"/>
              <a:ea typeface="Calibri"/>
              <a:cs typeface="Courier New"/>
              <a:sym typeface="Courier New"/>
            </a:endParaRPr>
          </a:p>
          <a:p>
            <a:pPr marL="0" marR="0" lvl="0" indent="0" algn="l" rtl="0">
              <a:lnSpc>
                <a:spcPct val="107000"/>
              </a:lnSpc>
              <a:spcBef>
                <a:spcPts val="0"/>
              </a:spcBef>
              <a:spcAft>
                <a:spcPts val="0"/>
              </a:spcAft>
              <a:buSzPts val="1400"/>
              <a:buFont typeface="Courier New"/>
              <a:buNone/>
            </a:pPr>
            <a:endParaRPr lang="en-US" sz="1200" b="0" dirty="0">
              <a:latin typeface="Courier New"/>
              <a:ea typeface="Calibri"/>
              <a:cs typeface="Courier New"/>
              <a:sym typeface="Courier New"/>
            </a:endParaRPr>
          </a:p>
          <a:p>
            <a:pPr marL="0" marR="0" lvl="0" indent="0" algn="l" rtl="0">
              <a:lnSpc>
                <a:spcPct val="107000"/>
              </a:lnSpc>
              <a:spcBef>
                <a:spcPts val="0"/>
              </a:spcBef>
              <a:spcAft>
                <a:spcPts val="0"/>
              </a:spcAft>
              <a:buSzPts val="1400"/>
              <a:buFont typeface="Courier New"/>
              <a:buNone/>
            </a:pPr>
            <a:r>
              <a:rPr lang="en-US" sz="1200" b="0" dirty="0">
                <a:latin typeface="Calibri"/>
                <a:ea typeface="Calibri"/>
                <a:cs typeface="Calibri"/>
                <a:sym typeface="Calibri"/>
              </a:rPr>
              <a:t>Support self-efficacy (reinforcing people’s ability to accomplish their goals)</a:t>
            </a:r>
          </a:p>
          <a:p>
            <a:pPr marL="0" marR="0" lvl="0" indent="0" algn="l" rtl="0">
              <a:lnSpc>
                <a:spcPct val="107000"/>
              </a:lnSpc>
              <a:spcBef>
                <a:spcPts val="0"/>
              </a:spcBef>
              <a:spcAft>
                <a:spcPts val="0"/>
              </a:spcAft>
              <a:buSzPts val="1400"/>
              <a:buFont typeface="Courier New"/>
              <a:buNone/>
            </a:pPr>
            <a:r>
              <a:rPr lang="en-US" sz="1200" b="0" dirty="0">
                <a:latin typeface="Calibri"/>
                <a:ea typeface="Calibri"/>
                <a:cs typeface="Calibri"/>
                <a:sym typeface="Calibri"/>
              </a:rPr>
              <a:t>We understand from the self-perception theory that how we view ourselves can impact our behavior; thus, reinforcing a client’s belief in their ability can have </a:t>
            </a:r>
            <a:r>
              <a:rPr lang="en-US" sz="1200" dirty="0">
                <a:latin typeface="Calibri"/>
                <a:ea typeface="Calibri"/>
                <a:cs typeface="Calibri"/>
                <a:sym typeface="Calibri"/>
              </a:rPr>
              <a:t>a positive impact and aide change. </a:t>
            </a:r>
            <a:endParaRPr lang="en-US" dirty="0"/>
          </a:p>
        </p:txBody>
      </p:sp>
    </p:spTree>
    <p:extLst>
      <p:ext uri="{BB962C8B-B14F-4D97-AF65-F5344CB8AC3E}">
        <p14:creationId xmlns:p14="http://schemas.microsoft.com/office/powerpoint/2010/main" val="4124709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D8F3A51-8C48-4384-B0E7-F29496101392}"/>
              </a:ext>
            </a:extLst>
          </p:cNvPr>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C83614D-BE16-420F-B63A-BFC56BF8447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saka" pitchFamily="-6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saka" pitchFamily="-64" charset="-128"/>
              <a:cs typeface="+mn-cs"/>
            </a:endParaRPr>
          </a:p>
        </p:txBody>
      </p:sp>
      <p:sp>
        <p:nvSpPr>
          <p:cNvPr id="7170" name="Rectangle 2">
            <a:extLst>
              <a:ext uri="{FF2B5EF4-FFF2-40B4-BE49-F238E27FC236}">
                <a16:creationId xmlns:a16="http://schemas.microsoft.com/office/drawing/2014/main" id="{66276099-5F90-4966-91B1-B402AEE9065E}"/>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id="{8A04BF81-4C5F-414D-9F1B-B6C220774B80}"/>
              </a:ext>
            </a:extLst>
          </p:cNvPr>
          <p:cNvSpPr>
            <a:spLocks noGrp="1" noChangeArrowheads="1"/>
          </p:cNvSpPr>
          <p:nvPr>
            <p:ph type="body" idx="1"/>
          </p:nvPr>
        </p:nvSpPr>
        <p:spPr/>
        <p:txBody>
          <a:bodyPr/>
          <a:lstStyle/>
          <a:p>
            <a:pPr marL="0" marR="0" lvl="0" indent="0" algn="l" rtl="0">
              <a:lnSpc>
                <a:spcPct val="115000"/>
              </a:lnSpc>
              <a:spcBef>
                <a:spcPts val="0"/>
              </a:spcBef>
              <a:spcAft>
                <a:spcPts val="0"/>
              </a:spcAft>
              <a:buSzPts val="1400"/>
              <a:buFont typeface="Courier New"/>
              <a:buNone/>
            </a:pPr>
            <a:r>
              <a:rPr lang="en-US" sz="1200" b="0" dirty="0">
                <a:latin typeface="Calibri"/>
                <a:ea typeface="Calibri"/>
                <a:cs typeface="Calibri"/>
                <a:sym typeface="Calibri"/>
              </a:rPr>
              <a:t>O.A.R.S. is a </a:t>
            </a:r>
            <a:r>
              <a:rPr lang="en-US" sz="1200" dirty="0">
                <a:latin typeface="Calibri"/>
                <a:ea typeface="Calibri"/>
                <a:cs typeface="Calibri"/>
                <a:sym typeface="Calibri"/>
              </a:rPr>
              <a:t>set of skills that help to create an open, affirming, accepting environment where the client can explore their feelings, behaviors and beliefs. O.A.R.S. skills help to move MI conversations forward and allow clients to freely express content that can position them to hear and make progress toward change. </a:t>
            </a:r>
            <a:endParaRPr lang="en-US" dirty="0"/>
          </a:p>
          <a:p>
            <a:pPr marL="171450" marR="0" lvl="0" indent="-171450" algn="l" rtl="0">
              <a:lnSpc>
                <a:spcPct val="115000"/>
              </a:lnSpc>
              <a:spcBef>
                <a:spcPts val="0"/>
              </a:spcBef>
              <a:spcAft>
                <a:spcPts val="0"/>
              </a:spcAft>
              <a:buSzPts val="1400"/>
              <a:buFont typeface="Arial" panose="020B0604020202020204" pitchFamily="34" charset="0"/>
              <a:buChar char="•"/>
            </a:pPr>
            <a:endParaRPr lang="en-US" sz="1200" dirty="0">
              <a:latin typeface="Calibri"/>
              <a:ea typeface="Calibri"/>
              <a:cs typeface="Calibri"/>
              <a:sym typeface="Calibri"/>
            </a:endParaRPr>
          </a:p>
          <a:p>
            <a:pPr marL="0" marR="0" lvl="0" indent="0" algn="l" rtl="0">
              <a:lnSpc>
                <a:spcPct val="115000"/>
              </a:lnSpc>
              <a:spcBef>
                <a:spcPts val="0"/>
              </a:spcBef>
              <a:spcAft>
                <a:spcPts val="0"/>
              </a:spcAft>
              <a:buSzPts val="1400"/>
              <a:buFont typeface="Arial" panose="020B0604020202020204" pitchFamily="34" charset="0"/>
              <a:buNone/>
            </a:pPr>
            <a:r>
              <a:rPr lang="en-US" sz="1200" dirty="0">
                <a:latin typeface="Calibri"/>
                <a:ea typeface="Calibri"/>
                <a:cs typeface="Calibri"/>
                <a:sym typeface="Calibri"/>
              </a:rPr>
              <a:t>Review O.A.R.S. skills and provide examples. (If time permits, invite participants to reflect and share the value of using O.A.R.S. skills.)</a:t>
            </a:r>
            <a:endParaRPr lang="en-US" sz="1200" dirty="0">
              <a:latin typeface="Courier New"/>
              <a:ea typeface="Courier New"/>
              <a:cs typeface="Courier New"/>
              <a:sym typeface="Courier New"/>
            </a:endParaRPr>
          </a:p>
          <a:p>
            <a:pPr marL="0" marR="0" lvl="0" indent="0" algn="l" rtl="0">
              <a:lnSpc>
                <a:spcPct val="107000"/>
              </a:lnSpc>
              <a:spcBef>
                <a:spcPts val="0"/>
              </a:spcBef>
              <a:spcAft>
                <a:spcPts val="0"/>
              </a:spcAft>
              <a:buSzPts val="1400"/>
              <a:buFont typeface="Arial" panose="020B0604020202020204" pitchFamily="34" charset="0"/>
              <a:buNone/>
            </a:pPr>
            <a:endParaRPr lang="en-US" sz="1200" b="1" dirty="0">
              <a:latin typeface="Calibri"/>
              <a:ea typeface="Calibri"/>
              <a:cs typeface="Calibri"/>
              <a:sym typeface="Calibri"/>
            </a:endParaRPr>
          </a:p>
          <a:p>
            <a:pPr marL="0" marR="0" lvl="0" indent="0" algn="l" rtl="0">
              <a:lnSpc>
                <a:spcPct val="107000"/>
              </a:lnSpc>
              <a:spcBef>
                <a:spcPts val="0"/>
              </a:spcBef>
              <a:spcAft>
                <a:spcPts val="0"/>
              </a:spcAft>
              <a:buSzPts val="1400"/>
              <a:buFont typeface="Arial" panose="020B0604020202020204" pitchFamily="34" charset="0"/>
              <a:buNone/>
            </a:pPr>
            <a:r>
              <a:rPr lang="en-US" sz="1200" b="1" dirty="0">
                <a:latin typeface="Calibri"/>
                <a:ea typeface="Calibri"/>
                <a:cs typeface="Calibri"/>
                <a:sym typeface="Calibri"/>
              </a:rPr>
              <a:t>O</a:t>
            </a:r>
            <a:r>
              <a:rPr lang="en-US" sz="1200" dirty="0">
                <a:latin typeface="Calibri"/>
                <a:ea typeface="Calibri"/>
                <a:cs typeface="Calibri"/>
                <a:sym typeface="Calibri"/>
              </a:rPr>
              <a:t>pen-ended questions</a:t>
            </a:r>
          </a:p>
          <a:p>
            <a:pPr marL="0" marR="0" lvl="0" indent="0" algn="l" rtl="0">
              <a:lnSpc>
                <a:spcPct val="107000"/>
              </a:lnSpc>
              <a:spcBef>
                <a:spcPts val="0"/>
              </a:spcBef>
              <a:spcAft>
                <a:spcPts val="0"/>
              </a:spcAft>
              <a:buSzPts val="1400"/>
              <a:buFont typeface="Arial" panose="020B0604020202020204" pitchFamily="34" charset="0"/>
              <a:buNone/>
            </a:pPr>
            <a:r>
              <a:rPr lang="en-US" sz="1200" dirty="0">
                <a:latin typeface="Calibri"/>
                <a:ea typeface="Calibri"/>
                <a:cs typeface="Calibri"/>
                <a:sym typeface="Calibri"/>
              </a:rPr>
              <a:t>Use open-ended questions that invite elaboration or descriptive information. Open questions usually require more than a yes or no response and encourages the client to talk more. Examples: What helps you stay on track with your medications? Tell me more about…</a:t>
            </a:r>
            <a:endParaRPr lang="en-US" sz="1200" dirty="0">
              <a:latin typeface="Courier New"/>
              <a:ea typeface="Courier New"/>
              <a:cs typeface="Courier New"/>
              <a:sym typeface="Courier New"/>
            </a:endParaRPr>
          </a:p>
          <a:p>
            <a:pPr marL="0" marR="0" lvl="0" indent="0" algn="l" rtl="0">
              <a:lnSpc>
                <a:spcPct val="107000"/>
              </a:lnSpc>
              <a:spcBef>
                <a:spcPts val="0"/>
              </a:spcBef>
              <a:spcAft>
                <a:spcPts val="0"/>
              </a:spcAft>
              <a:buSzPts val="1400"/>
              <a:buFont typeface="Arial" panose="020B0604020202020204" pitchFamily="34" charset="0"/>
              <a:buNone/>
            </a:pPr>
            <a:endParaRPr lang="en-US" sz="1200" b="1" dirty="0">
              <a:latin typeface="Calibri"/>
              <a:ea typeface="Calibri"/>
              <a:cs typeface="Calibri"/>
              <a:sym typeface="Calibri"/>
            </a:endParaRPr>
          </a:p>
          <a:p>
            <a:pPr marL="0" marR="0" lvl="0" indent="0" algn="l" rtl="0">
              <a:lnSpc>
                <a:spcPct val="107000"/>
              </a:lnSpc>
              <a:spcBef>
                <a:spcPts val="0"/>
              </a:spcBef>
              <a:spcAft>
                <a:spcPts val="0"/>
              </a:spcAft>
              <a:buSzPts val="1400"/>
              <a:buFont typeface="Arial" panose="020B0604020202020204" pitchFamily="34" charset="0"/>
              <a:buNone/>
            </a:pPr>
            <a:r>
              <a:rPr lang="en-US" sz="1200" b="1" dirty="0">
                <a:latin typeface="Calibri"/>
                <a:ea typeface="Calibri"/>
                <a:cs typeface="Calibri"/>
                <a:sym typeface="Calibri"/>
              </a:rPr>
              <a:t>A</a:t>
            </a:r>
            <a:r>
              <a:rPr lang="en-US" sz="1200" dirty="0">
                <a:latin typeface="Calibri"/>
                <a:ea typeface="Calibri"/>
                <a:cs typeface="Calibri"/>
                <a:sym typeface="Calibri"/>
              </a:rPr>
              <a:t>ffirmations</a:t>
            </a:r>
            <a:endParaRPr lang="en-US" dirty="0"/>
          </a:p>
          <a:p>
            <a:pPr marL="0" marR="0" lvl="0" indent="0" algn="l" rtl="0">
              <a:lnSpc>
                <a:spcPct val="107000"/>
              </a:lnSpc>
              <a:spcBef>
                <a:spcPts val="0"/>
              </a:spcBef>
              <a:spcAft>
                <a:spcPts val="0"/>
              </a:spcAft>
              <a:buSzPts val="1400"/>
              <a:buFont typeface="Arial" panose="020B0604020202020204" pitchFamily="34" charset="0"/>
              <a:buNone/>
            </a:pPr>
            <a:r>
              <a:rPr lang="en-US" sz="1200" dirty="0">
                <a:latin typeface="Calibri"/>
                <a:ea typeface="Calibri"/>
                <a:cs typeface="Calibri"/>
                <a:sym typeface="Calibri"/>
              </a:rPr>
              <a:t>Using affirmations helps to reinforce the client’s strengths. Affirmations can be used to validate the client’s experience or feelings. </a:t>
            </a:r>
          </a:p>
          <a:p>
            <a:pPr marL="0" marR="0" lvl="0" indent="0" algn="l" rtl="0">
              <a:lnSpc>
                <a:spcPct val="107000"/>
              </a:lnSpc>
              <a:spcBef>
                <a:spcPts val="0"/>
              </a:spcBef>
              <a:spcAft>
                <a:spcPts val="0"/>
              </a:spcAft>
              <a:buSzPts val="1400"/>
              <a:buFont typeface="Arial" panose="020B0604020202020204" pitchFamily="34" charset="0"/>
              <a:buNone/>
            </a:pPr>
            <a:r>
              <a:rPr lang="en-US" sz="1200" dirty="0">
                <a:latin typeface="Calibri"/>
                <a:ea typeface="Calibri"/>
                <a:cs typeface="Calibri"/>
                <a:sym typeface="Calibri"/>
              </a:rPr>
              <a:t>Examples: You’ve accomplished a lot in a short time. I appreciate your honesty. </a:t>
            </a:r>
            <a:endParaRPr lang="en-US" sz="1200" dirty="0">
              <a:latin typeface="Courier New"/>
              <a:ea typeface="Courier New"/>
              <a:cs typeface="Courier New"/>
              <a:sym typeface="Courier New"/>
            </a:endParaRPr>
          </a:p>
          <a:p>
            <a:pPr marL="0" marR="0" lvl="0" indent="0" algn="l" rtl="0">
              <a:lnSpc>
                <a:spcPct val="107000"/>
              </a:lnSpc>
              <a:spcBef>
                <a:spcPts val="0"/>
              </a:spcBef>
              <a:spcAft>
                <a:spcPts val="0"/>
              </a:spcAft>
              <a:buSzPts val="1400"/>
              <a:buFont typeface="Arial" panose="020B0604020202020204" pitchFamily="34" charset="0"/>
              <a:buNone/>
            </a:pPr>
            <a:endParaRPr lang="en-US" sz="1200" b="1" dirty="0">
              <a:latin typeface="Calibri"/>
              <a:ea typeface="Calibri"/>
              <a:cs typeface="Calibri"/>
              <a:sym typeface="Calibri"/>
            </a:endParaRPr>
          </a:p>
          <a:p>
            <a:pPr marL="0" marR="0" lvl="0" indent="0" algn="l" rtl="0">
              <a:lnSpc>
                <a:spcPct val="107000"/>
              </a:lnSpc>
              <a:spcBef>
                <a:spcPts val="0"/>
              </a:spcBef>
              <a:spcAft>
                <a:spcPts val="0"/>
              </a:spcAft>
              <a:buSzPts val="1400"/>
              <a:buFont typeface="Arial" panose="020B0604020202020204" pitchFamily="34" charset="0"/>
              <a:buNone/>
            </a:pPr>
            <a:r>
              <a:rPr lang="en-US" sz="1200" b="1" dirty="0">
                <a:latin typeface="Calibri"/>
                <a:ea typeface="Calibri"/>
                <a:cs typeface="Calibri"/>
                <a:sym typeface="Calibri"/>
              </a:rPr>
              <a:t>R</a:t>
            </a:r>
            <a:r>
              <a:rPr lang="en-US" sz="1200" dirty="0">
                <a:latin typeface="Calibri"/>
                <a:ea typeface="Calibri"/>
                <a:cs typeface="Calibri"/>
                <a:sym typeface="Calibri"/>
              </a:rPr>
              <a:t>eflective listening </a:t>
            </a:r>
            <a:endParaRPr lang="en-US" dirty="0"/>
          </a:p>
          <a:p>
            <a:pPr marL="0" marR="0" lvl="0" indent="0" algn="l" rtl="0">
              <a:lnSpc>
                <a:spcPct val="107000"/>
              </a:lnSpc>
              <a:spcBef>
                <a:spcPts val="0"/>
              </a:spcBef>
              <a:spcAft>
                <a:spcPts val="0"/>
              </a:spcAft>
              <a:buSzPts val="1400"/>
              <a:buFont typeface="Arial" panose="020B0604020202020204" pitchFamily="34" charset="0"/>
              <a:buNone/>
            </a:pPr>
            <a:r>
              <a:rPr lang="en-US" sz="1200" dirty="0">
                <a:latin typeface="Calibri"/>
                <a:ea typeface="Calibri"/>
                <a:cs typeface="Calibri"/>
                <a:sym typeface="Calibri"/>
              </a:rPr>
              <a:t>Reflective listening is a way to clarify statements and demonstrate that you heard and understood your client. </a:t>
            </a:r>
          </a:p>
          <a:p>
            <a:pPr marL="0" marR="0" lvl="0" indent="0" algn="l" rtl="0">
              <a:lnSpc>
                <a:spcPct val="107000"/>
              </a:lnSpc>
              <a:spcBef>
                <a:spcPts val="0"/>
              </a:spcBef>
              <a:spcAft>
                <a:spcPts val="0"/>
              </a:spcAft>
              <a:buSzPts val="1400"/>
              <a:buFont typeface="Arial" panose="020B0604020202020204" pitchFamily="34" charset="0"/>
              <a:buNone/>
            </a:pPr>
            <a:r>
              <a:rPr lang="en-US" sz="1200" dirty="0">
                <a:latin typeface="Calibri"/>
                <a:ea typeface="Calibri"/>
                <a:cs typeface="Calibri"/>
                <a:sym typeface="Calibri"/>
              </a:rPr>
              <a:t>Examples: It sounds like you… You’re wondering if…</a:t>
            </a:r>
            <a:endParaRPr lang="en-US" sz="1200" dirty="0">
              <a:latin typeface="Courier New"/>
              <a:ea typeface="Courier New"/>
              <a:cs typeface="Courier New"/>
              <a:sym typeface="Courier New"/>
            </a:endParaRPr>
          </a:p>
          <a:p>
            <a:pPr marL="0" marR="0" lvl="0" indent="0" algn="l" rtl="0">
              <a:lnSpc>
                <a:spcPct val="107000"/>
              </a:lnSpc>
              <a:spcBef>
                <a:spcPts val="0"/>
              </a:spcBef>
              <a:spcAft>
                <a:spcPts val="0"/>
              </a:spcAft>
              <a:buSzPts val="1400"/>
              <a:buFont typeface="Arial" panose="020B0604020202020204" pitchFamily="34" charset="0"/>
              <a:buNone/>
            </a:pPr>
            <a:endParaRPr lang="en-US" sz="1200" b="1" dirty="0">
              <a:latin typeface="Calibri"/>
              <a:ea typeface="Calibri"/>
              <a:cs typeface="Calibri"/>
              <a:sym typeface="Calibri"/>
            </a:endParaRPr>
          </a:p>
          <a:p>
            <a:pPr marL="0" marR="0" lvl="0" indent="0" algn="l" rtl="0">
              <a:lnSpc>
                <a:spcPct val="107000"/>
              </a:lnSpc>
              <a:spcBef>
                <a:spcPts val="0"/>
              </a:spcBef>
              <a:spcAft>
                <a:spcPts val="0"/>
              </a:spcAft>
              <a:buSzPts val="1400"/>
              <a:buFont typeface="Arial" panose="020B0604020202020204" pitchFamily="34" charset="0"/>
              <a:buNone/>
            </a:pPr>
            <a:r>
              <a:rPr lang="en-US" sz="1200" b="1" dirty="0">
                <a:latin typeface="Calibri"/>
                <a:ea typeface="Calibri"/>
                <a:cs typeface="Calibri"/>
                <a:sym typeface="Calibri"/>
              </a:rPr>
              <a:t>S</a:t>
            </a:r>
            <a:r>
              <a:rPr lang="en-US" sz="1200" dirty="0">
                <a:latin typeface="Calibri"/>
                <a:ea typeface="Calibri"/>
                <a:cs typeface="Calibri"/>
                <a:sym typeface="Calibri"/>
              </a:rPr>
              <a:t>ummarizing </a:t>
            </a:r>
            <a:endParaRPr lang="en-US" dirty="0"/>
          </a:p>
          <a:p>
            <a:pPr marL="0" marR="0" lvl="0" indent="0" algn="l" rtl="0">
              <a:lnSpc>
                <a:spcPct val="107000"/>
              </a:lnSpc>
              <a:spcBef>
                <a:spcPts val="0"/>
              </a:spcBef>
              <a:spcAft>
                <a:spcPts val="0"/>
              </a:spcAft>
              <a:buSzPts val="1400"/>
              <a:buFont typeface="Arial" panose="020B0604020202020204" pitchFamily="34" charset="0"/>
              <a:buNone/>
            </a:pPr>
            <a:r>
              <a:rPr lang="en-US" sz="1200" dirty="0">
                <a:latin typeface="Calibri"/>
                <a:ea typeface="Calibri"/>
                <a:cs typeface="Calibri"/>
                <a:sym typeface="Calibri"/>
              </a:rPr>
              <a:t>Summarizing statements link material that has been discussed to reinforce what has been said and demonstrates that you have been listening carefully. </a:t>
            </a:r>
            <a:endParaRPr lang="en-US" dirty="0"/>
          </a:p>
          <a:p>
            <a:pPr marL="0" marR="0" lvl="0" indent="0" algn="l" rtl="0">
              <a:lnSpc>
                <a:spcPct val="107000"/>
              </a:lnSpc>
              <a:spcBef>
                <a:spcPts val="0"/>
              </a:spcBef>
              <a:spcAft>
                <a:spcPts val="0"/>
              </a:spcAft>
              <a:buSzPts val="1400"/>
              <a:buFont typeface="Arial" panose="020B0604020202020204" pitchFamily="34" charset="0"/>
              <a:buNone/>
            </a:pPr>
            <a:r>
              <a:rPr lang="en-US" sz="1200" dirty="0">
                <a:latin typeface="Calibri"/>
                <a:ea typeface="Calibri"/>
                <a:cs typeface="Calibri"/>
                <a:sym typeface="Calibri"/>
              </a:rPr>
              <a:t>Examples: Here’s what I’ve heard…  Let me see if I got this right… </a:t>
            </a:r>
            <a:endParaRPr lang="en-US" sz="1200" dirty="0">
              <a:latin typeface="Courier New"/>
              <a:ea typeface="Courier New"/>
              <a:cs typeface="Courier New"/>
              <a:sym typeface="Courier New"/>
            </a:endParaRPr>
          </a:p>
          <a:p>
            <a:pPr marL="0" lvl="0" indent="0" algn="l" rtl="0">
              <a:lnSpc>
                <a:spcPct val="100000"/>
              </a:lnSpc>
              <a:spcBef>
                <a:spcPts val="0"/>
              </a:spcBef>
              <a:spcAft>
                <a:spcPts val="0"/>
              </a:spcAft>
              <a:buSzPts val="1400"/>
              <a:buNone/>
            </a:pPr>
            <a:endParaRPr lang="en-US" dirty="0"/>
          </a:p>
        </p:txBody>
      </p:sp>
    </p:spTree>
    <p:extLst>
      <p:ext uri="{BB962C8B-B14F-4D97-AF65-F5344CB8AC3E}">
        <p14:creationId xmlns:p14="http://schemas.microsoft.com/office/powerpoint/2010/main" val="4037015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D8F3A51-8C48-4384-B0E7-F29496101392}"/>
              </a:ext>
            </a:extLst>
          </p:cNvPr>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C83614D-BE16-420F-B63A-BFC56BF8447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saka" pitchFamily="-6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saka" pitchFamily="-64" charset="-128"/>
              <a:cs typeface="+mn-cs"/>
            </a:endParaRPr>
          </a:p>
        </p:txBody>
      </p:sp>
      <p:sp>
        <p:nvSpPr>
          <p:cNvPr id="7170" name="Rectangle 2">
            <a:extLst>
              <a:ext uri="{FF2B5EF4-FFF2-40B4-BE49-F238E27FC236}">
                <a16:creationId xmlns:a16="http://schemas.microsoft.com/office/drawing/2014/main" id="{66276099-5F90-4966-91B1-B402AEE9065E}"/>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id="{8A04BF81-4C5F-414D-9F1B-B6C220774B80}"/>
              </a:ext>
            </a:extLst>
          </p:cNvPr>
          <p:cNvSpPr>
            <a:spLocks noGrp="1" noChangeArrowheads="1"/>
          </p:cNvSpPr>
          <p:nvPr>
            <p:ph type="body" idx="1"/>
          </p:nvPr>
        </p:nvSpPr>
        <p:spPr/>
        <p:txBody>
          <a:bodyPr/>
          <a:lstStyle/>
          <a:p>
            <a:pPr marL="0" marR="0" lvl="0" indent="0" algn="l" rtl="0">
              <a:lnSpc>
                <a:spcPct val="115000"/>
              </a:lnSpc>
              <a:spcBef>
                <a:spcPts val="0"/>
              </a:spcBef>
              <a:spcAft>
                <a:spcPts val="0"/>
              </a:spcAft>
              <a:buSzPts val="1400"/>
              <a:buFont typeface="Arial"/>
              <a:buNone/>
            </a:pPr>
            <a:r>
              <a:rPr lang="en-US" sz="1200" dirty="0">
                <a:latin typeface="Calibri"/>
                <a:ea typeface="Calibri"/>
                <a:cs typeface="Calibri"/>
                <a:sym typeface="Calibri"/>
              </a:rPr>
              <a:t>Define the difference between simple, complex, and double-sided reflections. </a:t>
            </a:r>
            <a:endParaRPr lang="en-US" sz="1200" dirty="0">
              <a:latin typeface="Courier New"/>
              <a:ea typeface="Courier New"/>
              <a:cs typeface="Courier New"/>
              <a:sym typeface="Courier New"/>
            </a:endParaRPr>
          </a:p>
          <a:p>
            <a:pPr marL="171450" marR="0" lvl="0" indent="-171450" algn="l" rtl="0">
              <a:lnSpc>
                <a:spcPct val="115000"/>
              </a:lnSpc>
              <a:spcBef>
                <a:spcPts val="0"/>
              </a:spcBef>
              <a:spcAft>
                <a:spcPts val="0"/>
              </a:spcAft>
              <a:buSzPts val="1400"/>
              <a:buFont typeface="Arial" panose="020B0604020202020204" pitchFamily="34" charset="0"/>
              <a:buChar char="•"/>
            </a:pPr>
            <a:r>
              <a:rPr lang="en-US" sz="1200" b="0" dirty="0">
                <a:latin typeface="Calibri"/>
                <a:ea typeface="Calibri"/>
                <a:cs typeface="Calibri"/>
                <a:sym typeface="Calibri"/>
              </a:rPr>
              <a:t>Simple: A simple reflection is a basic restatement of the client’s own words, being careful to use the client’s language. </a:t>
            </a:r>
            <a:endParaRPr lang="en-US" sz="1200" b="0" dirty="0">
              <a:latin typeface="Courier New"/>
              <a:ea typeface="Courier New"/>
              <a:cs typeface="Courier New"/>
              <a:sym typeface="Courier New"/>
            </a:endParaRPr>
          </a:p>
          <a:p>
            <a:pPr marL="171450" marR="0" lvl="0" indent="-171450" algn="l" rtl="0">
              <a:lnSpc>
                <a:spcPct val="115000"/>
              </a:lnSpc>
              <a:spcBef>
                <a:spcPts val="0"/>
              </a:spcBef>
              <a:spcAft>
                <a:spcPts val="0"/>
              </a:spcAft>
              <a:buSzPts val="1400"/>
              <a:buFont typeface="Arial" panose="020B0604020202020204" pitchFamily="34" charset="0"/>
              <a:buChar char="•"/>
            </a:pPr>
            <a:r>
              <a:rPr lang="en-US" sz="1200" b="0" dirty="0">
                <a:latin typeface="Calibri"/>
                <a:ea typeface="Calibri"/>
                <a:cs typeface="Calibri"/>
                <a:sym typeface="Calibri"/>
              </a:rPr>
              <a:t>Complex: Complex reflections add meaning, value, or emotion to the client’s words. In essence, you are reflecting a deeper layer of the simple reflection that helps to open new perspective. </a:t>
            </a:r>
            <a:endParaRPr lang="en-US" sz="1200" b="0" dirty="0">
              <a:latin typeface="Courier New"/>
              <a:ea typeface="Courier New"/>
              <a:cs typeface="Courier New"/>
              <a:sym typeface="Courier New"/>
            </a:endParaRPr>
          </a:p>
          <a:p>
            <a:pPr marL="171450" marR="0" lvl="0" indent="-171450" algn="l" rtl="0">
              <a:lnSpc>
                <a:spcPct val="115000"/>
              </a:lnSpc>
              <a:spcBef>
                <a:spcPts val="0"/>
              </a:spcBef>
              <a:spcAft>
                <a:spcPts val="0"/>
              </a:spcAft>
              <a:buSzPts val="1400"/>
              <a:buFont typeface="Arial" panose="020B0604020202020204" pitchFamily="34" charset="0"/>
              <a:buChar char="•"/>
            </a:pPr>
            <a:r>
              <a:rPr lang="en-US" sz="1200" b="0" dirty="0">
                <a:latin typeface="Calibri"/>
                <a:ea typeface="Calibri"/>
                <a:cs typeface="Calibri"/>
                <a:sym typeface="Calibri"/>
              </a:rPr>
              <a:t>Double-sided: The aim of double-sided reflections is to highlight the discrepancy between the client’s words/values and their actions. </a:t>
            </a:r>
            <a:endParaRPr lang="en-US" sz="1200" b="0" dirty="0">
              <a:latin typeface="Courier New"/>
              <a:ea typeface="Courier New"/>
              <a:cs typeface="Courier New"/>
              <a:sym typeface="Courier New"/>
            </a:endParaRPr>
          </a:p>
          <a:p>
            <a:pPr marL="0" lvl="0" indent="0" algn="l" rtl="0">
              <a:lnSpc>
                <a:spcPct val="100000"/>
              </a:lnSpc>
              <a:spcBef>
                <a:spcPts val="0"/>
              </a:spcBef>
              <a:spcAft>
                <a:spcPts val="0"/>
              </a:spcAft>
              <a:buSzPts val="1400"/>
              <a:buNone/>
            </a:pPr>
            <a:endParaRPr lang="en-US" dirty="0"/>
          </a:p>
        </p:txBody>
      </p:sp>
    </p:spTree>
    <p:extLst>
      <p:ext uri="{BB962C8B-B14F-4D97-AF65-F5344CB8AC3E}">
        <p14:creationId xmlns:p14="http://schemas.microsoft.com/office/powerpoint/2010/main" val="2603745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D8F3A51-8C48-4384-B0E7-F29496101392}"/>
              </a:ext>
            </a:extLst>
          </p:cNvPr>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C83614D-BE16-420F-B63A-BFC56BF8447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saka" pitchFamily="-6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saka" pitchFamily="-64" charset="-128"/>
              <a:cs typeface="+mn-cs"/>
            </a:endParaRPr>
          </a:p>
        </p:txBody>
      </p:sp>
      <p:sp>
        <p:nvSpPr>
          <p:cNvPr id="7170" name="Rectangle 2">
            <a:extLst>
              <a:ext uri="{FF2B5EF4-FFF2-40B4-BE49-F238E27FC236}">
                <a16:creationId xmlns:a16="http://schemas.microsoft.com/office/drawing/2014/main" id="{66276099-5F90-4966-91B1-B402AEE9065E}"/>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id="{8A04BF81-4C5F-414D-9F1B-B6C220774B80}"/>
              </a:ext>
            </a:extLst>
          </p:cNvPr>
          <p:cNvSpPr>
            <a:spLocks noGrp="1" noChangeArrowheads="1"/>
          </p:cNvSpPr>
          <p:nvPr>
            <p:ph type="body" idx="1"/>
          </p:nvPr>
        </p:nvSpPr>
        <p:spPr/>
        <p:txBody>
          <a:bodyPr/>
          <a:lstStyle/>
          <a:p>
            <a:pPr marL="0" marR="0" lvl="0" indent="0" algn="l" rtl="0">
              <a:lnSpc>
                <a:spcPct val="115000"/>
              </a:lnSpc>
              <a:spcBef>
                <a:spcPts val="0"/>
              </a:spcBef>
              <a:spcAft>
                <a:spcPts val="0"/>
              </a:spcAft>
              <a:buSzPts val="1400"/>
              <a:buFont typeface="Arial"/>
              <a:buNone/>
            </a:pPr>
            <a:r>
              <a:rPr lang="en-US" sz="1200" b="0" dirty="0">
                <a:latin typeface="Calibri"/>
                <a:ea typeface="Calibri"/>
                <a:cs typeface="Calibri"/>
                <a:sym typeface="Calibri"/>
              </a:rPr>
              <a:t>Review examples on slide. </a:t>
            </a:r>
          </a:p>
          <a:p>
            <a:pPr marL="0" marR="0" lvl="0" indent="0" algn="l" rtl="0">
              <a:lnSpc>
                <a:spcPct val="115000"/>
              </a:lnSpc>
              <a:spcBef>
                <a:spcPts val="0"/>
              </a:spcBef>
              <a:spcAft>
                <a:spcPts val="0"/>
              </a:spcAft>
              <a:buSzPts val="1400"/>
              <a:buFont typeface="Arial"/>
              <a:buNone/>
            </a:pPr>
            <a:endParaRPr lang="en-US" sz="1200" b="1" dirty="0">
              <a:latin typeface="Calibri"/>
              <a:ea typeface="Calibri"/>
              <a:cs typeface="Calibri"/>
              <a:sym typeface="Calibri"/>
            </a:endParaRPr>
          </a:p>
          <a:p>
            <a:pPr marL="0" marR="0" lvl="0" indent="0" algn="l" rtl="0">
              <a:lnSpc>
                <a:spcPct val="115000"/>
              </a:lnSpc>
              <a:spcBef>
                <a:spcPts val="0"/>
              </a:spcBef>
              <a:spcAft>
                <a:spcPts val="0"/>
              </a:spcAft>
              <a:buSzPts val="1400"/>
              <a:buFont typeface="Arial"/>
              <a:buNone/>
            </a:pPr>
            <a:r>
              <a:rPr lang="en-US" sz="1200" b="0" dirty="0">
                <a:latin typeface="Calibri"/>
                <a:ea typeface="Calibri"/>
                <a:cs typeface="Calibri"/>
                <a:sym typeface="Calibri"/>
              </a:rPr>
              <a:t>Activity: Ask participants to get into pairs. Read a simple reflection below. Ask participants to take turns making complex and double-sided reflections. </a:t>
            </a:r>
            <a:endParaRPr lang="en-US" sz="1200" b="0" dirty="0">
              <a:latin typeface="Noto Sans Symbols"/>
              <a:ea typeface="Noto Sans Symbols"/>
              <a:cs typeface="Noto Sans Symbols"/>
              <a:sym typeface="Noto Sans Symbols"/>
            </a:endParaRPr>
          </a:p>
          <a:p>
            <a:pPr marL="457200" marR="0" lvl="1" indent="0" algn="l" rtl="0">
              <a:lnSpc>
                <a:spcPct val="115000"/>
              </a:lnSpc>
              <a:spcBef>
                <a:spcPts val="0"/>
              </a:spcBef>
              <a:spcAft>
                <a:spcPts val="0"/>
              </a:spcAft>
              <a:buSzPts val="1400"/>
              <a:buFont typeface="Courier New"/>
              <a:buNone/>
            </a:pPr>
            <a:r>
              <a:rPr lang="en-US" sz="1200" dirty="0">
                <a:latin typeface="Calibri"/>
                <a:ea typeface="Calibri"/>
                <a:cs typeface="Calibri"/>
                <a:sym typeface="Calibri"/>
              </a:rPr>
              <a:t>“I don’t see how this program is going to help me.”</a:t>
            </a:r>
            <a:endParaRPr lang="en-US" sz="1200" dirty="0">
              <a:latin typeface="Courier New"/>
              <a:ea typeface="Courier New"/>
              <a:cs typeface="Courier New"/>
              <a:sym typeface="Courier New"/>
            </a:endParaRPr>
          </a:p>
          <a:p>
            <a:pPr marL="457200" marR="0" lvl="1" indent="0" algn="l" rtl="0">
              <a:lnSpc>
                <a:spcPct val="115000"/>
              </a:lnSpc>
              <a:spcBef>
                <a:spcPts val="0"/>
              </a:spcBef>
              <a:spcAft>
                <a:spcPts val="0"/>
              </a:spcAft>
              <a:buSzPts val="1400"/>
              <a:buFont typeface="Courier New"/>
              <a:buNone/>
            </a:pPr>
            <a:r>
              <a:rPr lang="en-US" sz="1200" dirty="0">
                <a:latin typeface="Calibri"/>
                <a:ea typeface="Calibri"/>
                <a:cs typeface="Calibri"/>
                <a:sym typeface="Calibri"/>
              </a:rPr>
              <a:t>“I just don’t like wearing a condom.”</a:t>
            </a:r>
            <a:endParaRPr lang="en-US" sz="1200" dirty="0">
              <a:latin typeface="Courier New"/>
              <a:ea typeface="Courier New"/>
              <a:cs typeface="Courier New"/>
              <a:sym typeface="Courier New"/>
            </a:endParaRPr>
          </a:p>
          <a:p>
            <a:pPr marL="457200" marR="0" lvl="1" indent="0" algn="l" rtl="0">
              <a:lnSpc>
                <a:spcPct val="115000"/>
              </a:lnSpc>
              <a:spcBef>
                <a:spcPts val="0"/>
              </a:spcBef>
              <a:spcAft>
                <a:spcPts val="0"/>
              </a:spcAft>
              <a:buSzPts val="1400"/>
              <a:buFont typeface="Courier New"/>
              <a:buNone/>
            </a:pPr>
            <a:r>
              <a:rPr lang="en-US" sz="1200" dirty="0">
                <a:latin typeface="Calibri"/>
                <a:ea typeface="Calibri"/>
                <a:cs typeface="Calibri"/>
                <a:sym typeface="Calibri"/>
              </a:rPr>
              <a:t>“I am not going to take my meds. My meds make me sick.”</a:t>
            </a:r>
            <a:endParaRPr lang="en-US" sz="1200" dirty="0">
              <a:latin typeface="Courier New"/>
              <a:ea typeface="Courier New"/>
              <a:cs typeface="Courier New"/>
              <a:sym typeface="Courier New"/>
            </a:endParaRPr>
          </a:p>
          <a:p>
            <a:pPr marL="457200" marR="0" lvl="1" indent="0" algn="l" rtl="0">
              <a:lnSpc>
                <a:spcPct val="115000"/>
              </a:lnSpc>
              <a:spcBef>
                <a:spcPts val="0"/>
              </a:spcBef>
              <a:spcAft>
                <a:spcPts val="0"/>
              </a:spcAft>
              <a:buSzPts val="1400"/>
              <a:buFont typeface="Courier New"/>
              <a:buNone/>
            </a:pPr>
            <a:r>
              <a:rPr lang="en-US" sz="1200" dirty="0">
                <a:latin typeface="Calibri"/>
                <a:ea typeface="Calibri"/>
                <a:cs typeface="Calibri"/>
                <a:sym typeface="Calibri"/>
              </a:rPr>
              <a:t>“Keeping my appointments is hard for me.”</a:t>
            </a:r>
            <a:endParaRPr lang="en-US" sz="1200" dirty="0">
              <a:latin typeface="Courier New"/>
              <a:ea typeface="Courier New"/>
              <a:cs typeface="Courier New"/>
              <a:sym typeface="Courier New"/>
            </a:endParaRPr>
          </a:p>
          <a:p>
            <a:pPr marL="457200" marR="0" lvl="1" indent="0" algn="l" rtl="0">
              <a:lnSpc>
                <a:spcPct val="115000"/>
              </a:lnSpc>
              <a:spcBef>
                <a:spcPts val="0"/>
              </a:spcBef>
              <a:spcAft>
                <a:spcPts val="0"/>
              </a:spcAft>
              <a:buSzPts val="1400"/>
              <a:buFont typeface="Courier New"/>
              <a:buNone/>
            </a:pPr>
            <a:r>
              <a:rPr lang="en-US" sz="1200" dirty="0">
                <a:latin typeface="Calibri"/>
                <a:ea typeface="Calibri"/>
                <a:cs typeface="Calibri"/>
                <a:sym typeface="Calibri"/>
              </a:rPr>
              <a:t>“I can’t quit smoking.”</a:t>
            </a:r>
            <a:endParaRPr lang="en-US" sz="1200" dirty="0">
              <a:latin typeface="Courier New"/>
              <a:ea typeface="Courier New"/>
              <a:cs typeface="Courier New"/>
              <a:sym typeface="Courier New"/>
            </a:endParaRPr>
          </a:p>
          <a:p>
            <a:pPr marL="457200" marR="0" lvl="1" indent="0" algn="l" rtl="0">
              <a:lnSpc>
                <a:spcPct val="115000"/>
              </a:lnSpc>
              <a:spcBef>
                <a:spcPts val="0"/>
              </a:spcBef>
              <a:spcAft>
                <a:spcPts val="0"/>
              </a:spcAft>
              <a:buSzPts val="1400"/>
              <a:buFont typeface="Courier New"/>
              <a:buNone/>
            </a:pPr>
            <a:r>
              <a:rPr lang="en-US" sz="1200" dirty="0">
                <a:latin typeface="Calibri"/>
                <a:ea typeface="Calibri"/>
                <a:cs typeface="Calibri"/>
                <a:sym typeface="Calibri"/>
              </a:rPr>
              <a:t>“I just can’t commit to exercise.”</a:t>
            </a:r>
            <a:endParaRPr lang="en-US" sz="1200" dirty="0">
              <a:latin typeface="Courier New"/>
              <a:ea typeface="Courier New"/>
              <a:cs typeface="Courier New"/>
              <a:sym typeface="Courier New"/>
            </a:endParaRPr>
          </a:p>
          <a:p>
            <a:pPr marL="457200" marR="0" lvl="1" indent="0" algn="l" rtl="0">
              <a:lnSpc>
                <a:spcPct val="115000"/>
              </a:lnSpc>
              <a:spcBef>
                <a:spcPts val="0"/>
              </a:spcBef>
              <a:spcAft>
                <a:spcPts val="0"/>
              </a:spcAft>
              <a:buSzPts val="1400"/>
              <a:buFont typeface="Courier New"/>
              <a:buNone/>
            </a:pPr>
            <a:r>
              <a:rPr lang="en-US" sz="1200" dirty="0">
                <a:latin typeface="Calibri"/>
                <a:ea typeface="Calibri"/>
                <a:cs typeface="Calibri"/>
                <a:sym typeface="Calibri"/>
              </a:rPr>
              <a:t>“Going to AA is sometimes a hassle.”</a:t>
            </a:r>
            <a:endParaRPr lang="en-US" sz="1200" dirty="0">
              <a:latin typeface="Courier New"/>
              <a:ea typeface="Courier New"/>
              <a:cs typeface="Courier New"/>
              <a:sym typeface="Courier New"/>
            </a:endParaRPr>
          </a:p>
          <a:p>
            <a:pPr marL="457200" marR="0" lvl="1" indent="0" algn="l" rtl="0">
              <a:lnSpc>
                <a:spcPct val="115000"/>
              </a:lnSpc>
              <a:spcBef>
                <a:spcPts val="0"/>
              </a:spcBef>
              <a:spcAft>
                <a:spcPts val="0"/>
              </a:spcAft>
              <a:buSzPts val="1400"/>
              <a:buFont typeface="Courier New"/>
              <a:buNone/>
            </a:pPr>
            <a:r>
              <a:rPr lang="en-US" sz="1200" dirty="0">
                <a:latin typeface="Calibri"/>
                <a:ea typeface="Calibri"/>
                <a:cs typeface="Calibri"/>
                <a:sym typeface="Calibri"/>
              </a:rPr>
              <a:t>“No one understands what it’s like to not be able to pay my bills.”</a:t>
            </a:r>
            <a:endParaRPr lang="en-US" dirty="0"/>
          </a:p>
          <a:p>
            <a:pPr marL="0" marR="0" lvl="0" indent="0" algn="l" rtl="0">
              <a:lnSpc>
                <a:spcPct val="115000"/>
              </a:lnSpc>
              <a:spcBef>
                <a:spcPts val="0"/>
              </a:spcBef>
              <a:spcAft>
                <a:spcPts val="0"/>
              </a:spcAft>
              <a:buSzPts val="1400"/>
              <a:buFont typeface="Arial"/>
              <a:buNone/>
            </a:pPr>
            <a:endParaRPr lang="en-US" sz="1200" dirty="0">
              <a:latin typeface="Calibri"/>
              <a:ea typeface="Calibri"/>
              <a:cs typeface="Calibri"/>
              <a:sym typeface="Calibri"/>
            </a:endParaRPr>
          </a:p>
          <a:p>
            <a:pPr marL="0" marR="0" lvl="0" indent="0" algn="l" rtl="0">
              <a:lnSpc>
                <a:spcPct val="115000"/>
              </a:lnSpc>
              <a:spcBef>
                <a:spcPts val="0"/>
              </a:spcBef>
              <a:spcAft>
                <a:spcPts val="0"/>
              </a:spcAft>
              <a:buSzPts val="1400"/>
              <a:buFont typeface="Arial"/>
              <a:buNone/>
            </a:pPr>
            <a:r>
              <a:rPr lang="en-US" sz="1200" dirty="0">
                <a:latin typeface="Calibri"/>
                <a:ea typeface="Calibri"/>
                <a:cs typeface="Calibri"/>
                <a:sym typeface="Calibri"/>
              </a:rPr>
              <a:t>Summarize and close.</a:t>
            </a:r>
            <a:endParaRPr lang="en-US" sz="1200" dirty="0">
              <a:latin typeface="Noto Sans Symbols"/>
              <a:ea typeface="Noto Sans Symbols"/>
              <a:cs typeface="Noto Sans Symbols"/>
              <a:sym typeface="Noto Sans Symbols"/>
            </a:endParaRPr>
          </a:p>
          <a:p>
            <a:pPr marL="742950" marR="0" lvl="1" indent="-196850" algn="l" rtl="0">
              <a:lnSpc>
                <a:spcPct val="115000"/>
              </a:lnSpc>
              <a:spcBef>
                <a:spcPts val="0"/>
              </a:spcBef>
              <a:spcAft>
                <a:spcPts val="0"/>
              </a:spcAft>
              <a:buSzPts val="1400"/>
              <a:buFont typeface="Courier New"/>
              <a:buNone/>
            </a:pPr>
            <a:endParaRPr lang="en-US" sz="1200" dirty="0">
              <a:latin typeface="Calibri"/>
              <a:ea typeface="Calibri"/>
              <a:cs typeface="Calibri"/>
              <a:sym typeface="Calibri"/>
            </a:endParaRPr>
          </a:p>
        </p:txBody>
      </p:sp>
    </p:spTree>
    <p:extLst>
      <p:ext uri="{BB962C8B-B14F-4D97-AF65-F5344CB8AC3E}">
        <p14:creationId xmlns:p14="http://schemas.microsoft.com/office/powerpoint/2010/main" val="42449328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slide. </a:t>
            </a:r>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5814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D8F3A51-8C48-4384-B0E7-F29496101392}"/>
              </a:ext>
            </a:extLst>
          </p:cNvPr>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C83614D-BE16-420F-B63A-BFC56BF8447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saka" pitchFamily="-6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saka" pitchFamily="-64" charset="-128"/>
              <a:cs typeface="+mn-cs"/>
            </a:endParaRPr>
          </a:p>
        </p:txBody>
      </p:sp>
      <p:sp>
        <p:nvSpPr>
          <p:cNvPr id="7170" name="Rectangle 2">
            <a:extLst>
              <a:ext uri="{FF2B5EF4-FFF2-40B4-BE49-F238E27FC236}">
                <a16:creationId xmlns:a16="http://schemas.microsoft.com/office/drawing/2014/main" id="{66276099-5F90-4966-91B1-B402AEE9065E}"/>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id="{8A04BF81-4C5F-414D-9F1B-B6C220774B80}"/>
              </a:ext>
            </a:extLst>
          </p:cNvPr>
          <p:cNvSpPr>
            <a:spLocks noGrp="1" noChangeArrowheads="1"/>
          </p:cNvSpPr>
          <p:nvPr>
            <p:ph type="body" idx="1"/>
          </p:nvPr>
        </p:nvSpPr>
        <p:spPr/>
        <p:txBody>
          <a:bodyPr/>
          <a:lstStyle/>
          <a:p>
            <a:pPr marL="0" marR="0" lvl="0" indent="0" algn="l" rtl="0">
              <a:lnSpc>
                <a:spcPct val="115000"/>
              </a:lnSpc>
              <a:spcBef>
                <a:spcPts val="0"/>
              </a:spcBef>
              <a:spcAft>
                <a:spcPts val="0"/>
              </a:spcAft>
              <a:buSzPts val="1400"/>
              <a:buFont typeface="Arial"/>
              <a:buNone/>
            </a:pPr>
            <a:r>
              <a:rPr lang="en-US" sz="1200" u="none" strike="noStrike" dirty="0">
                <a:latin typeface="Calibri"/>
                <a:ea typeface="Calibri"/>
                <a:cs typeface="Calibri"/>
                <a:sym typeface="Calibri"/>
              </a:rPr>
              <a:t>The next activity will allow more time to practice Motivational Interviewing (MI) and active listening skills. </a:t>
            </a:r>
          </a:p>
          <a:p>
            <a:pPr marL="0" marR="0" lvl="0" indent="0" algn="l" rtl="0">
              <a:lnSpc>
                <a:spcPct val="115000"/>
              </a:lnSpc>
              <a:spcBef>
                <a:spcPts val="0"/>
              </a:spcBef>
              <a:spcAft>
                <a:spcPts val="0"/>
              </a:spcAft>
              <a:buSzPts val="1400"/>
              <a:buFont typeface="Arial"/>
              <a:buNone/>
            </a:pPr>
            <a:endParaRPr lang="en-US" dirty="0"/>
          </a:p>
          <a:p>
            <a:pPr marL="0" marR="0" lvl="0" indent="0" algn="l" rtl="0">
              <a:lnSpc>
                <a:spcPct val="115000"/>
              </a:lnSpc>
              <a:spcBef>
                <a:spcPts val="0"/>
              </a:spcBef>
              <a:spcAft>
                <a:spcPts val="0"/>
              </a:spcAft>
              <a:buSzPts val="1400"/>
              <a:buFont typeface="Arial"/>
              <a:buNone/>
            </a:pPr>
            <a:r>
              <a:rPr lang="en-US" sz="1200" b="0" i="0" u="none" strike="noStrike" cap="none" dirty="0">
                <a:solidFill>
                  <a:schemeClr val="dk1"/>
                </a:solidFill>
                <a:effectLst/>
                <a:latin typeface="Calibri"/>
                <a:ea typeface="Calibri"/>
                <a:cs typeface="Calibri"/>
                <a:sym typeface="Calibri"/>
              </a:rPr>
              <a:t>Distribute handouts: Case Scenarios and Strategies of Motivational Interviewing: OARS.</a:t>
            </a:r>
            <a:r>
              <a:rPr lang="en-US" dirty="0">
                <a:effectLst/>
              </a:rPr>
              <a:t> </a:t>
            </a:r>
          </a:p>
          <a:p>
            <a:pPr marL="0" marR="0" lvl="0" indent="0" algn="l" rtl="0">
              <a:lnSpc>
                <a:spcPct val="115000"/>
              </a:lnSpc>
              <a:spcBef>
                <a:spcPts val="0"/>
              </a:spcBef>
              <a:spcAft>
                <a:spcPts val="0"/>
              </a:spcAft>
              <a:buSzPts val="1400"/>
              <a:buFont typeface="Arial"/>
              <a:buNone/>
            </a:pPr>
            <a:endParaRPr lang="en-US" dirty="0">
              <a:effectLst/>
            </a:endParaRPr>
          </a:p>
          <a:p>
            <a:pPr marL="0" marR="0" lvl="0" indent="0" algn="l" rtl="0">
              <a:lnSpc>
                <a:spcPct val="115000"/>
              </a:lnSpc>
              <a:spcBef>
                <a:spcPts val="0"/>
              </a:spcBef>
              <a:spcAft>
                <a:spcPts val="0"/>
              </a:spcAft>
              <a:buSzPts val="1400"/>
              <a:buFont typeface="Arial"/>
              <a:buNone/>
            </a:pPr>
            <a:r>
              <a:rPr lang="en-US" dirty="0">
                <a:effectLst/>
              </a:rPr>
              <a:t>See lesson plan for activity details. </a:t>
            </a:r>
          </a:p>
          <a:p>
            <a:pPr marL="0" marR="0" lvl="0" indent="0" algn="l" rtl="0">
              <a:lnSpc>
                <a:spcPct val="115000"/>
              </a:lnSpc>
              <a:spcBef>
                <a:spcPts val="0"/>
              </a:spcBef>
              <a:spcAft>
                <a:spcPts val="0"/>
              </a:spcAft>
              <a:buSzPts val="1400"/>
              <a:buFont typeface="Arial"/>
              <a:buNone/>
            </a:pPr>
            <a:endParaRPr lang="en-US" dirty="0">
              <a:effectLst/>
            </a:endParaRPr>
          </a:p>
          <a:p>
            <a:pPr marL="0" marR="0" lvl="0" indent="0" algn="l" rtl="0">
              <a:lnSpc>
                <a:spcPct val="115000"/>
              </a:lnSpc>
              <a:spcBef>
                <a:spcPts val="0"/>
              </a:spcBef>
              <a:spcAft>
                <a:spcPts val="0"/>
              </a:spcAft>
              <a:buSzPts val="1400"/>
              <a:buFont typeface="Arial"/>
              <a:buNone/>
            </a:pPr>
            <a:r>
              <a:rPr lang="en-US" dirty="0">
                <a:effectLst/>
              </a:rPr>
              <a:t>Display this slide as a reference. </a:t>
            </a:r>
          </a:p>
          <a:p>
            <a:pPr marL="457200" marR="0" lvl="0" indent="-228600" algn="l" rtl="0">
              <a:lnSpc>
                <a:spcPct val="100000"/>
              </a:lnSpc>
              <a:spcBef>
                <a:spcPts val="0"/>
              </a:spcBef>
              <a:spcAft>
                <a:spcPts val="0"/>
              </a:spcAft>
              <a:buSzPts val="1400"/>
              <a:buNone/>
            </a:pPr>
            <a:endParaRPr lang="en-US" dirty="0"/>
          </a:p>
          <a:p>
            <a:pPr marL="457200" marR="0" lvl="0" indent="-228600" algn="l" rtl="0">
              <a:lnSpc>
                <a:spcPct val="100000"/>
              </a:lnSpc>
              <a:spcBef>
                <a:spcPts val="0"/>
              </a:spcBef>
              <a:spcAft>
                <a:spcPts val="0"/>
              </a:spcAft>
              <a:buSzPts val="1400"/>
              <a:buNone/>
            </a:pPr>
            <a:br>
              <a:rPr lang="en-US" dirty="0"/>
            </a:br>
            <a:endParaRPr lang="en-US" dirty="0"/>
          </a:p>
        </p:txBody>
      </p:sp>
    </p:spTree>
    <p:extLst>
      <p:ext uri="{BB962C8B-B14F-4D97-AF65-F5344CB8AC3E}">
        <p14:creationId xmlns:p14="http://schemas.microsoft.com/office/powerpoint/2010/main" val="18468250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D8F3A51-8C48-4384-B0E7-F29496101392}"/>
              </a:ext>
            </a:extLst>
          </p:cNvPr>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C83614D-BE16-420F-B63A-BFC56BF8447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saka" pitchFamily="-6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saka" pitchFamily="-64" charset="-128"/>
              <a:cs typeface="+mn-cs"/>
            </a:endParaRPr>
          </a:p>
        </p:txBody>
      </p:sp>
      <p:sp>
        <p:nvSpPr>
          <p:cNvPr id="7170" name="Rectangle 2">
            <a:extLst>
              <a:ext uri="{FF2B5EF4-FFF2-40B4-BE49-F238E27FC236}">
                <a16:creationId xmlns:a16="http://schemas.microsoft.com/office/drawing/2014/main" id="{66276099-5F90-4966-91B1-B402AEE9065E}"/>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id="{8A04BF81-4C5F-414D-9F1B-B6C220774B80}"/>
              </a:ext>
            </a:extLst>
          </p:cNvPr>
          <p:cNvSpPr>
            <a:spLocks noGrp="1" noChangeArrowheads="1"/>
          </p:cNvSpPr>
          <p:nvPr>
            <p:ph type="body" idx="1"/>
          </p:nvPr>
        </p:nvSpPr>
        <p:spPr/>
        <p:txBody>
          <a:bodyPr/>
          <a:lstStyle/>
          <a:p>
            <a:pPr marL="457200" lvl="0" indent="-228600" algn="l" rtl="0">
              <a:lnSpc>
                <a:spcPct val="100000"/>
              </a:lnSpc>
              <a:spcBef>
                <a:spcPts val="0"/>
              </a:spcBef>
              <a:spcAft>
                <a:spcPts val="0"/>
              </a:spcAft>
              <a:buSzPts val="1400"/>
              <a:buNone/>
            </a:pPr>
            <a:r>
              <a:rPr lang="en-US" dirty="0"/>
              <a:t>Share the series of resources and videos for the participants.</a:t>
            </a:r>
            <a:r>
              <a:rPr lang="en-US" baseline="0" dirty="0"/>
              <a:t> </a:t>
            </a:r>
            <a:endParaRPr lang="en-US" dirty="0"/>
          </a:p>
        </p:txBody>
      </p:sp>
    </p:spTree>
    <p:extLst>
      <p:ext uri="{BB962C8B-B14F-4D97-AF65-F5344CB8AC3E}">
        <p14:creationId xmlns:p14="http://schemas.microsoft.com/office/powerpoint/2010/main" val="3207406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D8F3A51-8C48-4384-B0E7-F29496101392}"/>
              </a:ext>
            </a:extLst>
          </p:cNvPr>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C83614D-BE16-420F-B63A-BFC56BF8447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saka" pitchFamily="-6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saka" pitchFamily="-64" charset="-128"/>
              <a:cs typeface="+mn-cs"/>
            </a:endParaRPr>
          </a:p>
        </p:txBody>
      </p:sp>
      <p:sp>
        <p:nvSpPr>
          <p:cNvPr id="7170" name="Rectangle 2">
            <a:extLst>
              <a:ext uri="{FF2B5EF4-FFF2-40B4-BE49-F238E27FC236}">
                <a16:creationId xmlns:a16="http://schemas.microsoft.com/office/drawing/2014/main" id="{66276099-5F90-4966-91B1-B402AEE9065E}"/>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id="{8A04BF81-4C5F-414D-9F1B-B6C220774B80}"/>
              </a:ext>
            </a:extLst>
          </p:cNvPr>
          <p:cNvSpPr>
            <a:spLocks noGrp="1" noChangeArrowheads="1"/>
          </p:cNvSpPr>
          <p:nvPr>
            <p:ph type="body" idx="1"/>
          </p:nvPr>
        </p:nvSpPr>
        <p:spPr/>
        <p:txBody>
          <a:bodyPr/>
          <a:lstStyle/>
          <a:p>
            <a:pPr eaLnBrk="1" hangingPunct="1">
              <a:defRPr/>
            </a:pPr>
            <a:r>
              <a:rPr lang="en-US" altLang="en-US" dirty="0">
                <a:ea typeface="Osaka" pitchFamily="-64" charset="-128"/>
              </a:rPr>
              <a:t>Review the slide.</a:t>
            </a:r>
          </a:p>
        </p:txBody>
      </p:sp>
    </p:spTree>
    <p:extLst>
      <p:ext uri="{BB962C8B-B14F-4D97-AF65-F5344CB8AC3E}">
        <p14:creationId xmlns:p14="http://schemas.microsoft.com/office/powerpoint/2010/main" val="2958750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D8F3A51-8C48-4384-B0E7-F29496101392}"/>
              </a:ext>
            </a:extLst>
          </p:cNvPr>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C83614D-BE16-420F-B63A-BFC56BF8447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saka" pitchFamily="-6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saka" pitchFamily="-64" charset="-128"/>
              <a:cs typeface="+mn-cs"/>
            </a:endParaRPr>
          </a:p>
        </p:txBody>
      </p:sp>
      <p:sp>
        <p:nvSpPr>
          <p:cNvPr id="7170" name="Rectangle 2">
            <a:extLst>
              <a:ext uri="{FF2B5EF4-FFF2-40B4-BE49-F238E27FC236}">
                <a16:creationId xmlns:a16="http://schemas.microsoft.com/office/drawing/2014/main" id="{66276099-5F90-4966-91B1-B402AEE9065E}"/>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id="{8A04BF81-4C5F-414D-9F1B-B6C220774B80}"/>
              </a:ext>
            </a:extLst>
          </p:cNvPr>
          <p:cNvSpPr>
            <a:spLocks noGrp="1" noChangeArrowheads="1"/>
          </p:cNvSpPr>
          <p:nvPr>
            <p:ph type="body" idx="1"/>
          </p:nvPr>
        </p:nvSpPr>
        <p:spPr/>
        <p:txBody>
          <a:bodyPr/>
          <a:lstStyle/>
          <a:p>
            <a:pPr marL="158750" lvl="0" indent="0" algn="l" rtl="0">
              <a:lnSpc>
                <a:spcPct val="100000"/>
              </a:lnSpc>
              <a:spcBef>
                <a:spcPts val="0"/>
              </a:spcBef>
              <a:spcAft>
                <a:spcPts val="0"/>
              </a:spcAft>
              <a:buSzPts val="1100"/>
              <a:buFont typeface="Noto Sans Symbols"/>
              <a:buNone/>
            </a:pPr>
            <a:r>
              <a:rPr lang="en-US" sz="1200" dirty="0">
                <a:latin typeface="Arial" panose="020B0604020202020204" pitchFamily="34" charset="0"/>
                <a:cs typeface="Arial" panose="020B0604020202020204" pitchFamily="34" charset="0"/>
              </a:rPr>
              <a:t>To build upon your experience, we would like to first present the Stages of Change model.</a:t>
            </a:r>
          </a:p>
          <a:p>
            <a:pPr marL="158750" lvl="0" indent="0" algn="l" rtl="0">
              <a:lnSpc>
                <a:spcPct val="100000"/>
              </a:lnSpc>
              <a:spcBef>
                <a:spcPts val="0"/>
              </a:spcBef>
              <a:spcAft>
                <a:spcPts val="0"/>
              </a:spcAft>
              <a:buSzPts val="1100"/>
              <a:buFont typeface="Noto Sans Symbols"/>
              <a:buNone/>
            </a:pPr>
            <a:endParaRPr lang="en-US" sz="1200" dirty="0">
              <a:latin typeface="Arial" panose="020B0604020202020204" pitchFamily="34" charset="0"/>
              <a:cs typeface="Arial" panose="020B0604020202020204" pitchFamily="34" charset="0"/>
            </a:endParaRPr>
          </a:p>
          <a:p>
            <a:pPr marL="158750" lvl="0" indent="0" algn="l" rtl="0">
              <a:lnSpc>
                <a:spcPct val="100000"/>
              </a:lnSpc>
              <a:spcBef>
                <a:spcPts val="0"/>
              </a:spcBef>
              <a:spcAft>
                <a:spcPts val="0"/>
              </a:spcAft>
              <a:buSzPts val="1100"/>
              <a:buFont typeface="Noto Sans Symbols"/>
              <a:buNone/>
            </a:pPr>
            <a:r>
              <a:rPr lang="en-US" sz="1200" dirty="0">
                <a:latin typeface="Arial" panose="020B0604020202020204" pitchFamily="34" charset="0"/>
                <a:cs typeface="Arial" panose="020B0604020202020204" pitchFamily="34" charset="0"/>
              </a:rPr>
              <a:t>Pass out index cards to five volunteers with each</a:t>
            </a:r>
            <a:r>
              <a:rPr lang="en-US" sz="1200" baseline="0" dirty="0">
                <a:latin typeface="Arial" panose="020B0604020202020204" pitchFamily="34" charset="0"/>
                <a:cs typeface="Arial" panose="020B0604020202020204" pitchFamily="34" charset="0"/>
              </a:rPr>
              <a:t> stage of change on the card</a:t>
            </a:r>
            <a:r>
              <a:rPr lang="en-US" sz="1200" dirty="0">
                <a:latin typeface="Arial" panose="020B0604020202020204" pitchFamily="34" charset="0"/>
                <a:cs typeface="Arial" panose="020B0604020202020204" pitchFamily="34" charset="0"/>
              </a:rPr>
              <a:t>. </a:t>
            </a:r>
          </a:p>
          <a:p>
            <a:pPr marL="158750" lvl="0" indent="0" algn="l" rtl="0">
              <a:lnSpc>
                <a:spcPct val="100000"/>
              </a:lnSpc>
              <a:spcBef>
                <a:spcPts val="0"/>
              </a:spcBef>
              <a:spcAft>
                <a:spcPts val="0"/>
              </a:spcAft>
              <a:buSzPts val="1100"/>
              <a:buFont typeface="Noto Sans Symbols"/>
              <a:buNone/>
            </a:pPr>
            <a:endParaRPr lang="en-US" sz="1200" dirty="0">
              <a:latin typeface="Arial" panose="020B0604020202020204" pitchFamily="34" charset="0"/>
              <a:cs typeface="Arial" panose="020B0604020202020204" pitchFamily="34" charset="0"/>
            </a:endParaRPr>
          </a:p>
          <a:p>
            <a:pPr marL="158750" lvl="0" indent="0" algn="l" rtl="0">
              <a:lnSpc>
                <a:spcPct val="100000"/>
              </a:lnSpc>
              <a:spcBef>
                <a:spcPts val="0"/>
              </a:spcBef>
              <a:spcAft>
                <a:spcPts val="0"/>
              </a:spcAft>
              <a:buSzPts val="1100"/>
              <a:buFont typeface="Noto Sans Symbols"/>
              <a:buNone/>
            </a:pPr>
            <a:r>
              <a:rPr lang="en-US" sz="1200" dirty="0">
                <a:latin typeface="Arial" panose="020B0604020202020204" pitchFamily="34" charset="0"/>
                <a:cs typeface="Arial" panose="020B0604020202020204" pitchFamily="34" charset="0"/>
              </a:rPr>
              <a:t>Ask volunteers to come up to the front, read their card, and stick it on the wall.</a:t>
            </a:r>
          </a:p>
          <a:p>
            <a:pPr marL="158750" lvl="0" indent="0" algn="l" rtl="0">
              <a:lnSpc>
                <a:spcPct val="100000"/>
              </a:lnSpc>
              <a:spcBef>
                <a:spcPts val="0"/>
              </a:spcBef>
              <a:spcAft>
                <a:spcPts val="0"/>
              </a:spcAft>
              <a:buSzPts val="1100"/>
              <a:buFont typeface="Noto Sans Symbols"/>
              <a:buNone/>
            </a:pPr>
            <a:endParaRPr lang="en-US" sz="1200" b="1" dirty="0">
              <a:latin typeface="Arial" panose="020B0604020202020204" pitchFamily="34" charset="0"/>
              <a:cs typeface="Arial" panose="020B0604020202020204" pitchFamily="34" charset="0"/>
            </a:endParaRPr>
          </a:p>
          <a:p>
            <a:pPr marL="158750" lvl="0" indent="0" algn="l" rtl="0">
              <a:lnSpc>
                <a:spcPct val="100000"/>
              </a:lnSpc>
              <a:spcBef>
                <a:spcPts val="0"/>
              </a:spcBef>
              <a:spcAft>
                <a:spcPts val="0"/>
              </a:spcAft>
              <a:buSzPts val="1100"/>
              <a:buFont typeface="Noto Sans Symbols"/>
              <a:buNone/>
            </a:pPr>
            <a:r>
              <a:rPr lang="en-US" sz="1200" dirty="0">
                <a:latin typeface="Arial" panose="020B0604020202020204" pitchFamily="34" charset="0"/>
                <a:cs typeface="Arial" panose="020B0604020202020204" pitchFamily="34" charset="0"/>
              </a:rPr>
              <a:t>Provide a brief explanation of the different stages.</a:t>
            </a:r>
            <a:endParaRPr lang="en-US" sz="1200" b="1" dirty="0">
              <a:latin typeface="Arial" panose="020B0604020202020204" pitchFamily="34" charset="0"/>
              <a:cs typeface="Arial" panose="020B0604020202020204" pitchFamily="34" charset="0"/>
            </a:endParaRPr>
          </a:p>
          <a:p>
            <a:pPr marL="69850" lvl="0" indent="0" algn="l" rtl="0">
              <a:lnSpc>
                <a:spcPct val="100000"/>
              </a:lnSpc>
              <a:spcBef>
                <a:spcPts val="0"/>
              </a:spcBef>
              <a:spcAft>
                <a:spcPts val="0"/>
              </a:spcAft>
              <a:buSzPts val="1100"/>
              <a:buFont typeface="Arial" panose="020B0604020202020204" pitchFamily="34" charset="0"/>
              <a:buNone/>
            </a:pPr>
            <a:endParaRPr lang="en-US" sz="1200" dirty="0">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SzPts val="1400"/>
              <a:buNone/>
            </a:pPr>
            <a:endParaRPr lang="en-US" dirty="0"/>
          </a:p>
        </p:txBody>
      </p:sp>
    </p:spTree>
    <p:extLst>
      <p:ext uri="{BB962C8B-B14F-4D97-AF65-F5344CB8AC3E}">
        <p14:creationId xmlns:p14="http://schemas.microsoft.com/office/powerpoint/2010/main" val="548630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D8F3A51-8C48-4384-B0E7-F29496101392}"/>
              </a:ext>
            </a:extLst>
          </p:cNvPr>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C83614D-BE16-420F-B63A-BFC56BF8447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saka" pitchFamily="-6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saka" pitchFamily="-64" charset="-128"/>
              <a:cs typeface="+mn-cs"/>
            </a:endParaRPr>
          </a:p>
        </p:txBody>
      </p:sp>
      <p:sp>
        <p:nvSpPr>
          <p:cNvPr id="7170" name="Rectangle 2">
            <a:extLst>
              <a:ext uri="{FF2B5EF4-FFF2-40B4-BE49-F238E27FC236}">
                <a16:creationId xmlns:a16="http://schemas.microsoft.com/office/drawing/2014/main" id="{66276099-5F90-4966-91B1-B402AEE9065E}"/>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id="{8A04BF81-4C5F-414D-9F1B-B6C220774B80}"/>
              </a:ext>
            </a:extLst>
          </p:cNvPr>
          <p:cNvSpPr>
            <a:spLocks noGrp="1" noChangeArrowheads="1"/>
          </p:cNvSpPr>
          <p:nvPr>
            <p:ph type="body" idx="1"/>
          </p:nvPr>
        </p:nvSpPr>
        <p:spPr/>
        <p:txBody>
          <a:bodyPr/>
          <a:lstStyle/>
          <a:p>
            <a:pPr marL="139700" lvl="0" indent="0" algn="l" rtl="0">
              <a:lnSpc>
                <a:spcPct val="100000"/>
              </a:lnSpc>
              <a:spcBef>
                <a:spcPts val="0"/>
              </a:spcBef>
              <a:spcAft>
                <a:spcPts val="0"/>
              </a:spcAft>
              <a:buSzPts val="1400"/>
              <a:buNone/>
            </a:pPr>
            <a:r>
              <a:rPr lang="en-US" dirty="0"/>
              <a:t>Show video: </a:t>
            </a:r>
            <a:r>
              <a:rPr lang="en-US" sz="1200" b="0" i="0" u="none" strike="noStrike" cap="none" dirty="0">
                <a:solidFill>
                  <a:schemeClr val="dk1"/>
                </a:solidFill>
                <a:effectLst/>
                <a:latin typeface="Calibri"/>
                <a:ea typeface="Calibri"/>
                <a:cs typeface="Calibri"/>
                <a:sym typeface="Calibri"/>
                <a:hlinkClick r:id="rId3"/>
              </a:rPr>
              <a:t>https://youtu.be/Twlow2pXsv0</a:t>
            </a:r>
            <a:r>
              <a:rPr lang="en-US" sz="1200" b="0" i="0" u="sng" strike="noStrike" cap="none" dirty="0">
                <a:solidFill>
                  <a:schemeClr val="dk1"/>
                </a:solidFill>
                <a:effectLst/>
                <a:latin typeface="Calibri"/>
                <a:ea typeface="Calibri"/>
                <a:cs typeface="Calibri"/>
                <a:sym typeface="Calibri"/>
              </a:rPr>
              <a:t>  </a:t>
            </a:r>
          </a:p>
          <a:p>
            <a:pPr marL="139700" lvl="0" indent="0" algn="l" rtl="0">
              <a:lnSpc>
                <a:spcPct val="100000"/>
              </a:lnSpc>
              <a:spcBef>
                <a:spcPts val="0"/>
              </a:spcBef>
              <a:spcAft>
                <a:spcPts val="0"/>
              </a:spcAft>
              <a:buSzPts val="1400"/>
              <a:buNone/>
            </a:pPr>
            <a:endParaRPr lang="en-US" dirty="0"/>
          </a:p>
          <a:p>
            <a:pPr marL="139700" lvl="0" indent="0" algn="l" rtl="0">
              <a:lnSpc>
                <a:spcPct val="100000"/>
              </a:lnSpc>
              <a:spcBef>
                <a:spcPts val="0"/>
              </a:spcBef>
              <a:spcAft>
                <a:spcPts val="0"/>
              </a:spcAft>
              <a:buSzPts val="1400"/>
              <a:buNone/>
            </a:pPr>
            <a:r>
              <a:rPr lang="en-US" dirty="0"/>
              <a:t>Review the slide.</a:t>
            </a:r>
          </a:p>
        </p:txBody>
      </p:sp>
    </p:spTree>
    <p:extLst>
      <p:ext uri="{BB962C8B-B14F-4D97-AF65-F5344CB8AC3E}">
        <p14:creationId xmlns:p14="http://schemas.microsoft.com/office/powerpoint/2010/main" val="3198589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D8F3A51-8C48-4384-B0E7-F29496101392}"/>
              </a:ext>
            </a:extLst>
          </p:cNvPr>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C83614D-BE16-420F-B63A-BFC56BF8447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saka" pitchFamily="-6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saka" pitchFamily="-64" charset="-128"/>
              <a:cs typeface="+mn-cs"/>
            </a:endParaRPr>
          </a:p>
        </p:txBody>
      </p:sp>
      <p:sp>
        <p:nvSpPr>
          <p:cNvPr id="7170" name="Rectangle 2">
            <a:extLst>
              <a:ext uri="{FF2B5EF4-FFF2-40B4-BE49-F238E27FC236}">
                <a16:creationId xmlns:a16="http://schemas.microsoft.com/office/drawing/2014/main" id="{66276099-5F90-4966-91B1-B402AEE9065E}"/>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id="{8A04BF81-4C5F-414D-9F1B-B6C220774B80}"/>
              </a:ext>
            </a:extLst>
          </p:cNvPr>
          <p:cNvSpPr>
            <a:spLocks noGrp="1" noChangeArrowheads="1"/>
          </p:cNvSpPr>
          <p:nvPr>
            <p:ph type="body" idx="1"/>
          </p:nvPr>
        </p:nvSpPr>
        <p:spPr/>
        <p:txBody>
          <a:bodyPr/>
          <a:lstStyle/>
          <a:p>
            <a:pPr marL="139700" lvl="0" indent="0" algn="l" rtl="0">
              <a:lnSpc>
                <a:spcPct val="100000"/>
              </a:lnSpc>
              <a:spcBef>
                <a:spcPts val="0"/>
              </a:spcBef>
              <a:spcAft>
                <a:spcPts val="0"/>
              </a:spcAft>
              <a:buSzPts val="1400"/>
              <a:buNone/>
            </a:pPr>
            <a:r>
              <a:rPr lang="en-US" sz="1200" dirty="0"/>
              <a:t>Ask for a volunteer to read the slide.</a:t>
            </a:r>
            <a:endParaRPr lang="en-US" dirty="0"/>
          </a:p>
        </p:txBody>
      </p:sp>
    </p:spTree>
    <p:extLst>
      <p:ext uri="{BB962C8B-B14F-4D97-AF65-F5344CB8AC3E}">
        <p14:creationId xmlns:p14="http://schemas.microsoft.com/office/powerpoint/2010/main" val="655777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D8F3A51-8C48-4384-B0E7-F29496101392}"/>
              </a:ext>
            </a:extLst>
          </p:cNvPr>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C83614D-BE16-420F-B63A-BFC56BF8447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saka" pitchFamily="-6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saka" pitchFamily="-64" charset="-128"/>
              <a:cs typeface="+mn-cs"/>
            </a:endParaRPr>
          </a:p>
        </p:txBody>
      </p:sp>
      <p:sp>
        <p:nvSpPr>
          <p:cNvPr id="7170" name="Rectangle 2">
            <a:extLst>
              <a:ext uri="{FF2B5EF4-FFF2-40B4-BE49-F238E27FC236}">
                <a16:creationId xmlns:a16="http://schemas.microsoft.com/office/drawing/2014/main" id="{66276099-5F90-4966-91B1-B402AEE9065E}"/>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id="{8A04BF81-4C5F-414D-9F1B-B6C220774B80}"/>
              </a:ext>
            </a:extLst>
          </p:cNvPr>
          <p:cNvSpPr>
            <a:spLocks noGrp="1" noChangeArrowheads="1"/>
          </p:cNvSpPr>
          <p:nvPr>
            <p:ph type="body" idx="1"/>
          </p:nvPr>
        </p:nvSpPr>
        <p:spPr/>
        <p:txBody>
          <a:bodyPr/>
          <a:lstStyle/>
          <a:p>
            <a:pPr marL="0" marR="0" lvl="0" indent="0" algn="l" rtl="0">
              <a:lnSpc>
                <a:spcPct val="115000"/>
              </a:lnSpc>
              <a:spcBef>
                <a:spcPts val="0"/>
              </a:spcBef>
              <a:spcAft>
                <a:spcPts val="0"/>
              </a:spcAft>
              <a:buSzPts val="1400"/>
              <a:buFont typeface="Arial" panose="020B0604020202020204" pitchFamily="34" charset="0"/>
              <a:buNone/>
            </a:pPr>
            <a:r>
              <a:rPr lang="en-US" sz="1200" dirty="0">
                <a:latin typeface="Calibri"/>
                <a:ea typeface="Calibri"/>
                <a:cs typeface="Calibri"/>
                <a:sym typeface="Calibri"/>
              </a:rPr>
              <a:t>Define the following terms:</a:t>
            </a:r>
            <a:endParaRPr lang="en-US" sz="1200" dirty="0">
              <a:latin typeface="Noto Sans Symbols"/>
              <a:ea typeface="Noto Sans Symbols"/>
              <a:cs typeface="Noto Sans Symbols"/>
              <a:sym typeface="Noto Sans Symbols"/>
            </a:endParaRPr>
          </a:p>
          <a:p>
            <a:pPr marL="628650" marR="0" lvl="1" indent="-171450" algn="l" rtl="0">
              <a:lnSpc>
                <a:spcPct val="115000"/>
              </a:lnSpc>
              <a:spcBef>
                <a:spcPts val="0"/>
              </a:spcBef>
              <a:spcAft>
                <a:spcPts val="0"/>
              </a:spcAft>
              <a:buSzPts val="1400"/>
              <a:buFont typeface="Arial" panose="020B0604020202020204" pitchFamily="34" charset="0"/>
              <a:buChar char="•"/>
            </a:pPr>
            <a:r>
              <a:rPr lang="en-US" sz="1200" b="1" dirty="0">
                <a:latin typeface="Calibri"/>
                <a:ea typeface="Calibri"/>
                <a:cs typeface="Calibri"/>
                <a:sym typeface="Calibri"/>
              </a:rPr>
              <a:t>Client-centered approach: </a:t>
            </a:r>
            <a:r>
              <a:rPr lang="en-US" sz="1200" b="0" dirty="0">
                <a:latin typeface="Calibri"/>
                <a:ea typeface="Calibri"/>
                <a:cs typeface="Calibri"/>
                <a:sym typeface="Calibri"/>
              </a:rPr>
              <a:t>A client-centered approach places e</a:t>
            </a:r>
            <a:r>
              <a:rPr lang="en-US" sz="1200" dirty="0">
                <a:latin typeface="Calibri"/>
                <a:ea typeface="Calibri"/>
                <a:cs typeface="Calibri"/>
                <a:sym typeface="Calibri"/>
              </a:rPr>
              <a:t>mphasis on a client's autonomy and right to choose goals and/or interventions based on his or her identified needs for services.</a:t>
            </a:r>
            <a:endParaRPr lang="en-US" sz="1200" dirty="0">
              <a:latin typeface="Courier New"/>
              <a:ea typeface="Courier New"/>
              <a:cs typeface="Courier New"/>
              <a:sym typeface="Courier New"/>
            </a:endParaRPr>
          </a:p>
          <a:p>
            <a:pPr marL="628650" marR="0" lvl="1" indent="-171450" algn="l" rtl="0">
              <a:lnSpc>
                <a:spcPct val="115000"/>
              </a:lnSpc>
              <a:spcBef>
                <a:spcPts val="0"/>
              </a:spcBef>
              <a:spcAft>
                <a:spcPts val="0"/>
              </a:spcAft>
              <a:buSzPts val="1400"/>
              <a:buFont typeface="Arial" panose="020B0604020202020204" pitchFamily="34" charset="0"/>
              <a:buChar char="•"/>
            </a:pPr>
            <a:r>
              <a:rPr lang="en-US" sz="1200" b="1" dirty="0">
                <a:latin typeface="Calibri"/>
                <a:ea typeface="Calibri"/>
                <a:cs typeface="Calibri"/>
                <a:sym typeface="Calibri"/>
              </a:rPr>
              <a:t>Intrinsic motivation: </a:t>
            </a:r>
            <a:r>
              <a:rPr lang="en-US" sz="1200" dirty="0">
                <a:latin typeface="Calibri"/>
                <a:ea typeface="Calibri"/>
                <a:cs typeface="Calibri"/>
                <a:sym typeface="Calibri"/>
              </a:rPr>
              <a:t>Intrinsic motivation can be described as doing something that is motivated from our own passions without the incentive of reward or fear of a negative consequence. Doing the behavior is often its own reward. </a:t>
            </a:r>
            <a:endParaRPr lang="en-US" sz="1200" dirty="0">
              <a:latin typeface="Courier New"/>
              <a:ea typeface="Courier New"/>
              <a:cs typeface="Courier New"/>
              <a:sym typeface="Courier New"/>
            </a:endParaRPr>
          </a:p>
          <a:p>
            <a:pPr marL="628650" marR="0" lvl="1" indent="-171450" algn="l" rtl="0">
              <a:lnSpc>
                <a:spcPct val="115000"/>
              </a:lnSpc>
              <a:spcBef>
                <a:spcPts val="0"/>
              </a:spcBef>
              <a:spcAft>
                <a:spcPts val="0"/>
              </a:spcAft>
              <a:buSzPts val="1400"/>
              <a:buFont typeface="Arial" panose="020B0604020202020204" pitchFamily="34" charset="0"/>
              <a:buChar char="•"/>
            </a:pPr>
            <a:r>
              <a:rPr lang="en-US" sz="1200" b="1" dirty="0">
                <a:latin typeface="Calibri"/>
                <a:ea typeface="Calibri"/>
                <a:cs typeface="Calibri"/>
                <a:sym typeface="Calibri"/>
              </a:rPr>
              <a:t>Ambivalence: </a:t>
            </a:r>
            <a:r>
              <a:rPr lang="en-US" sz="1200" b="0" dirty="0">
                <a:latin typeface="Calibri"/>
                <a:ea typeface="Calibri"/>
                <a:cs typeface="Calibri"/>
                <a:sym typeface="Calibri"/>
              </a:rPr>
              <a:t>Ambivalence </a:t>
            </a:r>
            <a:r>
              <a:rPr lang="en-US" sz="1200" dirty="0">
                <a:latin typeface="Calibri"/>
                <a:ea typeface="Calibri"/>
                <a:cs typeface="Calibri"/>
                <a:sym typeface="Calibri"/>
              </a:rPr>
              <a:t>is</a:t>
            </a:r>
            <a:r>
              <a:rPr lang="en-US" sz="1200" b="1" dirty="0">
                <a:latin typeface="Calibri"/>
                <a:ea typeface="Calibri"/>
                <a:cs typeface="Calibri"/>
                <a:sym typeface="Calibri"/>
              </a:rPr>
              <a:t> </a:t>
            </a:r>
            <a:r>
              <a:rPr lang="en-US" sz="1200" dirty="0">
                <a:latin typeface="Calibri"/>
                <a:ea typeface="Calibri"/>
                <a:cs typeface="Calibri"/>
                <a:sym typeface="Calibri"/>
              </a:rPr>
              <a:t>often described as a state of being “wishy-washy.”  It is the gap between who I am and who I want to be. </a:t>
            </a:r>
            <a:endParaRPr lang="en-US" dirty="0"/>
          </a:p>
          <a:p>
            <a:pPr marL="628650" marR="0" lvl="1" indent="-171450" algn="l" rtl="0">
              <a:lnSpc>
                <a:spcPct val="115000"/>
              </a:lnSpc>
              <a:spcBef>
                <a:spcPts val="0"/>
              </a:spcBef>
              <a:spcAft>
                <a:spcPts val="0"/>
              </a:spcAft>
              <a:buSzPts val="1400"/>
              <a:buFont typeface="Arial" panose="020B0604020202020204" pitchFamily="34" charset="0"/>
              <a:buChar char="•"/>
            </a:pPr>
            <a:r>
              <a:rPr lang="en-US" sz="1200" dirty="0">
                <a:latin typeface="Calibri"/>
                <a:ea typeface="Calibri"/>
                <a:cs typeface="Calibri"/>
                <a:sym typeface="Calibri"/>
              </a:rPr>
              <a:t>In many cases, people hold expectations for themselves that favor change while simultaneously supporting the status quo. That inner struggle (ambivalence) often drives indecision and a sense of feeling stuck that is common in all people. Motivational Interviewing is a client-centered, skillful practice that aids people in moving beyond ambivalence to get closer to who they want to be.  </a:t>
            </a:r>
            <a:endParaRPr lang="en-US" dirty="0"/>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Facilitator’s Resource: </a:t>
            </a:r>
          </a:p>
          <a:p>
            <a:pPr marL="0" lvl="0" indent="0" algn="l" rtl="0">
              <a:lnSpc>
                <a:spcPct val="100000"/>
              </a:lnSpc>
              <a:spcBef>
                <a:spcPts val="0"/>
              </a:spcBef>
              <a:spcAft>
                <a:spcPts val="0"/>
              </a:spcAft>
              <a:buSzPts val="1400"/>
              <a:buNone/>
            </a:pPr>
            <a:r>
              <a:rPr lang="en-US" dirty="0"/>
              <a:t>Motivational Interviewing Definition, Principles and Approach document</a:t>
            </a:r>
          </a:p>
          <a:p>
            <a:pPr marL="0" lvl="0" indent="0" algn="l" rtl="0">
              <a:lnSpc>
                <a:spcPct val="100000"/>
              </a:lnSpc>
              <a:spcBef>
                <a:spcPts val="0"/>
              </a:spcBef>
              <a:spcAft>
                <a:spcPts val="0"/>
              </a:spcAft>
              <a:buSzPts val="1400"/>
              <a:buNone/>
            </a:pPr>
            <a:r>
              <a:rPr lang="en-US" dirty="0"/>
              <a:t>https://www.umass.edu/studentlife/sites/default/files/documents/pdf/Motivational_Interviewing_Definition_Principles_Approach.pdf</a:t>
            </a:r>
          </a:p>
        </p:txBody>
      </p:sp>
    </p:spTree>
    <p:extLst>
      <p:ext uri="{BB962C8B-B14F-4D97-AF65-F5344CB8AC3E}">
        <p14:creationId xmlns:p14="http://schemas.microsoft.com/office/powerpoint/2010/main" val="368293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D8F3A51-8C48-4384-B0E7-F29496101392}"/>
              </a:ext>
            </a:extLst>
          </p:cNvPr>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C83614D-BE16-420F-B63A-BFC56BF8447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saka" pitchFamily="-6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saka" pitchFamily="-64" charset="-128"/>
              <a:cs typeface="+mn-cs"/>
            </a:endParaRPr>
          </a:p>
        </p:txBody>
      </p:sp>
      <p:sp>
        <p:nvSpPr>
          <p:cNvPr id="7170" name="Rectangle 2">
            <a:extLst>
              <a:ext uri="{FF2B5EF4-FFF2-40B4-BE49-F238E27FC236}">
                <a16:creationId xmlns:a16="http://schemas.microsoft.com/office/drawing/2014/main" id="{66276099-5F90-4966-91B1-B402AEE9065E}"/>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id="{8A04BF81-4C5F-414D-9F1B-B6C220774B80}"/>
              </a:ext>
            </a:extLst>
          </p:cNvPr>
          <p:cNvSpPr>
            <a:spLocks noGrp="1" noChangeArrowheads="1"/>
          </p:cNvSpPr>
          <p:nvPr>
            <p:ph type="body" idx="1"/>
          </p:nvPr>
        </p:nvSpPr>
        <p:spPr/>
        <p:txBody>
          <a:bodyPr/>
          <a:lstStyle/>
          <a:p>
            <a:pPr marL="342900" marR="0" lvl="0" indent="-342900" algn="l" rtl="0">
              <a:lnSpc>
                <a:spcPct val="115000"/>
              </a:lnSpc>
              <a:spcBef>
                <a:spcPts val="0"/>
              </a:spcBef>
              <a:spcAft>
                <a:spcPts val="0"/>
              </a:spcAft>
              <a:buSzPts val="1400"/>
              <a:buFont typeface="Arial"/>
              <a:buChar char="●"/>
            </a:pPr>
            <a:r>
              <a:rPr lang="en-US" sz="1200" b="0" dirty="0">
                <a:latin typeface="Calibri"/>
                <a:ea typeface="Calibri"/>
                <a:cs typeface="Calibri"/>
                <a:sym typeface="Calibri"/>
              </a:rPr>
              <a:t>Video: </a:t>
            </a:r>
            <a:r>
              <a:rPr lang="en-US" sz="1200" dirty="0">
                <a:latin typeface="Calibri"/>
                <a:ea typeface="Calibri"/>
                <a:cs typeface="Calibri"/>
                <a:sym typeface="Calibri"/>
              </a:rPr>
              <a:t>We will view two videos. One video will demonstrate effective MI skills and the other, ineffective MI skills. Participants should take note when they see effective and ineffective MI skills employed. </a:t>
            </a:r>
            <a:endParaRPr lang="en-US" sz="1200" dirty="0">
              <a:latin typeface="Noto Sans Symbols"/>
              <a:ea typeface="Noto Sans Symbols"/>
              <a:cs typeface="Noto Sans Symbols"/>
              <a:sym typeface="Noto Sans Symbols"/>
            </a:endParaRPr>
          </a:p>
          <a:p>
            <a:pPr marL="742950" marR="0" lvl="1" indent="-285750" algn="l" rtl="0">
              <a:lnSpc>
                <a:spcPct val="107000"/>
              </a:lnSpc>
              <a:spcBef>
                <a:spcPts val="0"/>
              </a:spcBef>
              <a:spcAft>
                <a:spcPts val="0"/>
              </a:spcAft>
              <a:buSzPts val="1400"/>
              <a:buFont typeface="Courier New"/>
              <a:buChar char="o"/>
            </a:pPr>
            <a:r>
              <a:rPr lang="en-US" sz="1200" b="0" dirty="0">
                <a:latin typeface="Calibri"/>
                <a:ea typeface="Calibri"/>
                <a:cs typeface="Calibri"/>
                <a:sym typeface="Calibri"/>
              </a:rPr>
              <a:t>Bad example: </a:t>
            </a:r>
            <a:r>
              <a:rPr lang="en-US" sz="1200" b="0" u="sng" dirty="0">
                <a:solidFill>
                  <a:schemeClr val="hlink"/>
                </a:solidFill>
                <a:latin typeface="Calibri"/>
                <a:ea typeface="Calibri"/>
                <a:cs typeface="Calibri"/>
                <a:sym typeface="Calibri"/>
                <a:hlinkClick r:id="rId3"/>
              </a:rPr>
              <a:t>https://youtu.be/kN7T-cmb_l0</a:t>
            </a:r>
            <a:endParaRPr lang="en-US" sz="1200" b="0" dirty="0">
              <a:latin typeface="Courier New"/>
              <a:ea typeface="Courier New"/>
              <a:cs typeface="Courier New"/>
              <a:sym typeface="Courier New"/>
            </a:endParaRPr>
          </a:p>
          <a:p>
            <a:pPr marL="742950" marR="0" lvl="1" indent="-285750" algn="l" rtl="0">
              <a:lnSpc>
                <a:spcPct val="107000"/>
              </a:lnSpc>
              <a:spcBef>
                <a:spcPts val="0"/>
              </a:spcBef>
              <a:spcAft>
                <a:spcPts val="0"/>
              </a:spcAft>
              <a:buSzPts val="1400"/>
              <a:buFont typeface="Courier New"/>
              <a:buChar char="o"/>
            </a:pPr>
            <a:r>
              <a:rPr lang="en-US" sz="1200" b="0" dirty="0">
                <a:latin typeface="Calibri"/>
                <a:ea typeface="Calibri"/>
                <a:cs typeface="Calibri"/>
                <a:sym typeface="Calibri"/>
              </a:rPr>
              <a:t>Good example: </a:t>
            </a:r>
            <a:r>
              <a:rPr lang="en-US" sz="1200" b="0" u="sng" dirty="0">
                <a:solidFill>
                  <a:schemeClr val="hlink"/>
                </a:solidFill>
                <a:latin typeface="Calibri"/>
                <a:ea typeface="Calibri"/>
                <a:cs typeface="Calibri"/>
                <a:sym typeface="Calibri"/>
                <a:hlinkClick r:id="rId4"/>
              </a:rPr>
              <a:t>https://youtu.be/-RXy8Li3ZaE</a:t>
            </a:r>
            <a:endParaRPr lang="en-US" sz="1200" b="0" dirty="0">
              <a:latin typeface="Courier New"/>
              <a:ea typeface="Courier New"/>
              <a:cs typeface="Courier New"/>
              <a:sym typeface="Courier New"/>
            </a:endParaRPr>
          </a:p>
          <a:p>
            <a:pPr marL="342900" marR="0" lvl="0" indent="-342900" algn="l" rtl="0">
              <a:lnSpc>
                <a:spcPct val="115000"/>
              </a:lnSpc>
              <a:spcBef>
                <a:spcPts val="0"/>
              </a:spcBef>
              <a:spcAft>
                <a:spcPts val="0"/>
              </a:spcAft>
              <a:buSzPts val="1400"/>
              <a:buFont typeface="Arial"/>
              <a:buChar char="●"/>
            </a:pPr>
            <a:r>
              <a:rPr lang="en-US" sz="1200" b="0" dirty="0">
                <a:latin typeface="Calibri"/>
                <a:ea typeface="Calibri"/>
                <a:cs typeface="Calibri"/>
                <a:sym typeface="Calibri"/>
              </a:rPr>
              <a:t>Video Debrief: </a:t>
            </a:r>
            <a:endParaRPr lang="en-US" sz="1200" b="0" dirty="0">
              <a:latin typeface="Noto Sans Symbols"/>
              <a:ea typeface="Noto Sans Symbols"/>
              <a:cs typeface="Noto Sans Symbols"/>
              <a:sym typeface="Noto Sans Symbols"/>
            </a:endParaRPr>
          </a:p>
          <a:p>
            <a:pPr marL="742950" marR="0" lvl="1" indent="-285750" algn="l" rtl="0">
              <a:lnSpc>
                <a:spcPct val="115000"/>
              </a:lnSpc>
              <a:spcBef>
                <a:spcPts val="0"/>
              </a:spcBef>
              <a:spcAft>
                <a:spcPts val="0"/>
              </a:spcAft>
              <a:buSzPts val="1400"/>
              <a:buFont typeface="Courier New"/>
              <a:buChar char="o"/>
            </a:pPr>
            <a:r>
              <a:rPr lang="en-US" sz="1200" dirty="0">
                <a:latin typeface="Calibri"/>
                <a:ea typeface="Calibri"/>
                <a:cs typeface="Calibri"/>
                <a:sym typeface="Calibri"/>
              </a:rPr>
              <a:t>What did you observe?</a:t>
            </a:r>
            <a:endParaRPr lang="en-US" sz="1200" dirty="0">
              <a:latin typeface="Courier New"/>
              <a:ea typeface="Courier New"/>
              <a:cs typeface="Courier New"/>
              <a:sym typeface="Courier New"/>
            </a:endParaRPr>
          </a:p>
          <a:p>
            <a:pPr marL="742950" marR="0" lvl="1" indent="-285750" algn="l" rtl="0">
              <a:lnSpc>
                <a:spcPct val="115000"/>
              </a:lnSpc>
              <a:spcBef>
                <a:spcPts val="0"/>
              </a:spcBef>
              <a:spcAft>
                <a:spcPts val="0"/>
              </a:spcAft>
              <a:buSzPts val="1400"/>
              <a:buFont typeface="Courier New"/>
              <a:buChar char="o"/>
            </a:pPr>
            <a:r>
              <a:rPr lang="en-US" sz="1200" dirty="0">
                <a:latin typeface="Calibri"/>
                <a:ea typeface="Calibri"/>
                <a:cs typeface="Calibri"/>
                <a:sym typeface="Calibri"/>
              </a:rPr>
              <a:t>What didn’t work well?</a:t>
            </a:r>
            <a:endParaRPr lang="en-US" sz="1200" dirty="0">
              <a:latin typeface="Courier New"/>
              <a:ea typeface="Courier New"/>
              <a:cs typeface="Courier New"/>
              <a:sym typeface="Courier New"/>
            </a:endParaRPr>
          </a:p>
          <a:p>
            <a:pPr marL="742950" marR="0" lvl="1" indent="-285750" algn="l" rtl="0">
              <a:lnSpc>
                <a:spcPct val="115000"/>
              </a:lnSpc>
              <a:spcBef>
                <a:spcPts val="0"/>
              </a:spcBef>
              <a:spcAft>
                <a:spcPts val="0"/>
              </a:spcAft>
              <a:buSzPts val="1400"/>
              <a:buFont typeface="Courier New"/>
              <a:buChar char="o"/>
            </a:pPr>
            <a:r>
              <a:rPr lang="en-US" sz="1200" dirty="0">
                <a:latin typeface="Calibri"/>
                <a:ea typeface="Calibri"/>
                <a:cs typeface="Calibri"/>
                <a:sym typeface="Calibri"/>
              </a:rPr>
              <a:t>What worked well?</a:t>
            </a:r>
            <a:endParaRPr lang="en-US" sz="1200" dirty="0">
              <a:latin typeface="Courier New"/>
              <a:ea typeface="Courier New"/>
              <a:cs typeface="Courier New"/>
              <a:sym typeface="Courier New"/>
            </a:endParaRPr>
          </a:p>
          <a:p>
            <a:pPr marL="742950" marR="0" lvl="1" indent="-285750" algn="l" rtl="0">
              <a:lnSpc>
                <a:spcPct val="115000"/>
              </a:lnSpc>
              <a:spcBef>
                <a:spcPts val="0"/>
              </a:spcBef>
              <a:spcAft>
                <a:spcPts val="0"/>
              </a:spcAft>
              <a:buSzPts val="1400"/>
              <a:buFont typeface="Courier New"/>
              <a:buChar char="o"/>
            </a:pPr>
            <a:r>
              <a:rPr lang="en-US" sz="1200" dirty="0">
                <a:latin typeface="Calibri"/>
                <a:ea typeface="Calibri"/>
                <a:cs typeface="Calibri"/>
                <a:sym typeface="Calibri"/>
              </a:rPr>
              <a:t>When did you see examples of compassion, client-centered care, acceptance, and collaboration?</a:t>
            </a:r>
            <a:endParaRPr lang="en-US" sz="1200" dirty="0">
              <a:latin typeface="Courier New"/>
              <a:ea typeface="Courier New"/>
              <a:cs typeface="Courier New"/>
              <a:sym typeface="Courier New"/>
            </a:endParaRP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endParaRPr lang="en-US" dirty="0"/>
          </a:p>
        </p:txBody>
      </p:sp>
    </p:spTree>
    <p:extLst>
      <p:ext uri="{BB962C8B-B14F-4D97-AF65-F5344CB8AC3E}">
        <p14:creationId xmlns:p14="http://schemas.microsoft.com/office/powerpoint/2010/main" val="549811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D8F3A51-8C48-4384-B0E7-F29496101392}"/>
              </a:ext>
            </a:extLst>
          </p:cNvPr>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C83614D-BE16-420F-B63A-BFC56BF8447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saka" pitchFamily="-6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saka" pitchFamily="-64" charset="-128"/>
              <a:cs typeface="+mn-cs"/>
            </a:endParaRPr>
          </a:p>
        </p:txBody>
      </p:sp>
      <p:sp>
        <p:nvSpPr>
          <p:cNvPr id="7170" name="Rectangle 2">
            <a:extLst>
              <a:ext uri="{FF2B5EF4-FFF2-40B4-BE49-F238E27FC236}">
                <a16:creationId xmlns:a16="http://schemas.microsoft.com/office/drawing/2014/main" id="{66276099-5F90-4966-91B1-B402AEE9065E}"/>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id="{8A04BF81-4C5F-414D-9F1B-B6C220774B80}"/>
              </a:ext>
            </a:extLst>
          </p:cNvPr>
          <p:cNvSpPr>
            <a:spLocks noGrp="1" noChangeArrowheads="1"/>
          </p:cNvSpPr>
          <p:nvPr>
            <p:ph type="body" idx="1"/>
          </p:nvPr>
        </p:nvSpPr>
        <p:spPr/>
        <p:txBody>
          <a:bodyPr/>
          <a:lstStyle/>
          <a:p>
            <a:pPr marL="0" marR="0" lvl="0" indent="0" algn="l" rtl="0">
              <a:lnSpc>
                <a:spcPct val="115000"/>
              </a:lnSpc>
              <a:spcBef>
                <a:spcPts val="0"/>
              </a:spcBef>
              <a:spcAft>
                <a:spcPts val="0"/>
              </a:spcAft>
              <a:buSzPts val="1400"/>
              <a:buFont typeface="Arial"/>
              <a:buNone/>
            </a:pPr>
            <a:r>
              <a:rPr lang="en-US" sz="1200" b="0" dirty="0">
                <a:latin typeface="+mn-lt"/>
                <a:ea typeface="Noto Sans Symbols"/>
                <a:cs typeface="Noto Sans Symbols"/>
                <a:sym typeface="Noto Sans Symbols"/>
              </a:rPr>
              <a:t>Review the slide. </a:t>
            </a:r>
          </a:p>
          <a:p>
            <a:pPr marL="0" marR="0" lvl="0" indent="0" algn="l" rtl="0">
              <a:lnSpc>
                <a:spcPct val="115000"/>
              </a:lnSpc>
              <a:spcBef>
                <a:spcPts val="0"/>
              </a:spcBef>
              <a:spcAft>
                <a:spcPts val="0"/>
              </a:spcAft>
              <a:buSzPts val="1400"/>
              <a:buFont typeface="Arial"/>
              <a:buNone/>
            </a:pPr>
            <a:endParaRPr lang="en-US" sz="1200" b="0" dirty="0">
              <a:latin typeface="+mn-lt"/>
              <a:ea typeface="Noto Sans Symbols"/>
              <a:cs typeface="Noto Sans Symbols"/>
              <a:sym typeface="Noto Sans Symbols"/>
            </a:endParaRPr>
          </a:p>
          <a:p>
            <a:pPr marL="0" marR="0" lvl="0" indent="0" algn="l" rtl="0">
              <a:lnSpc>
                <a:spcPct val="115000"/>
              </a:lnSpc>
              <a:spcBef>
                <a:spcPts val="0"/>
              </a:spcBef>
              <a:spcAft>
                <a:spcPts val="0"/>
              </a:spcAft>
              <a:buSzPts val="1400"/>
              <a:buFont typeface="Arial"/>
              <a:buNone/>
            </a:pPr>
            <a:r>
              <a:rPr lang="en-US" sz="1200" b="0" dirty="0">
                <a:latin typeface="+mn-lt"/>
                <a:ea typeface="Noto Sans Symbols"/>
                <a:cs typeface="Noto Sans Symbols"/>
                <a:sym typeface="Noto Sans Symbols"/>
              </a:rPr>
              <a:t>We understand that Motivational Interviewing is a way of working collaboratively with people to support their motivation for and commitment to change. The following 2 theories and 3 principles serve as important anchors to ground the CHW’s disposition and perspective when working in partnership with clients. </a:t>
            </a:r>
            <a:endParaRPr lang="en-US" dirty="0">
              <a:latin typeface="+mn-lt"/>
            </a:endParaRPr>
          </a:p>
          <a:p>
            <a:pPr marL="0" marR="0" lvl="0" indent="0" algn="l" rtl="0">
              <a:lnSpc>
                <a:spcPct val="115000"/>
              </a:lnSpc>
              <a:spcBef>
                <a:spcPts val="0"/>
              </a:spcBef>
              <a:spcAft>
                <a:spcPts val="0"/>
              </a:spcAft>
              <a:buSzPts val="1400"/>
              <a:buFont typeface="Arial"/>
              <a:buNone/>
            </a:pPr>
            <a:endParaRPr lang="en-US" sz="1200" b="0" dirty="0">
              <a:latin typeface="+mn-lt"/>
              <a:ea typeface="Noto Sans Symbols"/>
              <a:cs typeface="Noto Sans Symbols"/>
              <a:sym typeface="Noto Sans Symbols"/>
            </a:endParaRPr>
          </a:p>
          <a:p>
            <a:pPr marL="0" marR="0" lvl="0" indent="0" algn="l" rtl="0">
              <a:lnSpc>
                <a:spcPct val="115000"/>
              </a:lnSpc>
              <a:spcBef>
                <a:spcPts val="0"/>
              </a:spcBef>
              <a:spcAft>
                <a:spcPts val="0"/>
              </a:spcAft>
              <a:buSzPts val="1400"/>
              <a:buFont typeface="Arial"/>
              <a:buNone/>
            </a:pPr>
            <a:r>
              <a:rPr lang="en-US" sz="1200" b="0" dirty="0">
                <a:latin typeface="+mn-lt"/>
                <a:ea typeface="Calibri"/>
                <a:cs typeface="Calibri"/>
                <a:sym typeface="Calibri"/>
              </a:rPr>
              <a:t>2 Major Theories: </a:t>
            </a:r>
            <a:endParaRPr lang="en-US" sz="1200" b="0" dirty="0">
              <a:latin typeface="+mn-lt"/>
              <a:ea typeface="Courier New"/>
              <a:cs typeface="Courier New"/>
              <a:sym typeface="Courier New"/>
            </a:endParaRPr>
          </a:p>
          <a:p>
            <a:pPr marL="685800" marR="0" lvl="1" indent="-228600" algn="l" rtl="0">
              <a:lnSpc>
                <a:spcPct val="115000"/>
              </a:lnSpc>
              <a:spcBef>
                <a:spcPts val="0"/>
              </a:spcBef>
              <a:spcAft>
                <a:spcPts val="0"/>
              </a:spcAft>
              <a:buSzPts val="1400"/>
              <a:buFont typeface="Arial"/>
              <a:buChar char="▪"/>
            </a:pPr>
            <a:r>
              <a:rPr lang="en-US" sz="1200" b="0" dirty="0">
                <a:latin typeface="+mn-lt"/>
                <a:ea typeface="Calibri"/>
                <a:cs typeface="Calibri"/>
                <a:sym typeface="Calibri"/>
              </a:rPr>
              <a:t>Self-Perception Theory: A key idea in Self-Perception Theory is how people view themselves impacts their behavior. If a person feels negatively about themselves, they are less likely to take positive action. Consider the influence of your own self-perception and the impact when making changes in your life. </a:t>
            </a:r>
            <a:endParaRPr lang="en-US" b="0" dirty="0">
              <a:latin typeface="+mn-lt"/>
            </a:endParaRPr>
          </a:p>
          <a:p>
            <a:pPr marL="1143000" marR="0" lvl="2" indent="-139700" algn="l" rtl="0">
              <a:lnSpc>
                <a:spcPct val="115000"/>
              </a:lnSpc>
              <a:spcBef>
                <a:spcPts val="0"/>
              </a:spcBef>
              <a:spcAft>
                <a:spcPts val="0"/>
              </a:spcAft>
              <a:buSzPts val="1400"/>
              <a:buFont typeface="Arial"/>
              <a:buNone/>
            </a:pPr>
            <a:endParaRPr lang="en-US" sz="1200" b="0" dirty="0">
              <a:latin typeface="+mn-lt"/>
              <a:ea typeface="Calibri"/>
              <a:cs typeface="Calibri"/>
              <a:sym typeface="Calibri"/>
            </a:endParaRPr>
          </a:p>
          <a:p>
            <a:pPr marL="685800" marR="0" lvl="1" indent="-228600" algn="l" rtl="0">
              <a:lnSpc>
                <a:spcPct val="115000"/>
              </a:lnSpc>
              <a:spcBef>
                <a:spcPts val="0"/>
              </a:spcBef>
              <a:spcAft>
                <a:spcPts val="0"/>
              </a:spcAft>
              <a:buSzPts val="1400"/>
              <a:buFont typeface="Arial"/>
              <a:buChar char="▪"/>
            </a:pPr>
            <a:r>
              <a:rPr lang="en-US" sz="1200" b="0" dirty="0">
                <a:latin typeface="+mn-lt"/>
                <a:ea typeface="Calibri"/>
                <a:cs typeface="Calibri"/>
                <a:sym typeface="Calibri"/>
              </a:rPr>
              <a:t>Self-Determination Theory: Self-Determination Theory can be considered generally as the way a person talks impacts their behavior. For example, If they speak negatively, they perform negatively. </a:t>
            </a:r>
          </a:p>
          <a:p>
            <a:pPr marL="457200" marR="0" lvl="1" indent="0" algn="l" rtl="0">
              <a:lnSpc>
                <a:spcPct val="115000"/>
              </a:lnSpc>
              <a:spcBef>
                <a:spcPts val="0"/>
              </a:spcBef>
              <a:spcAft>
                <a:spcPts val="0"/>
              </a:spcAft>
              <a:buSzPts val="1400"/>
              <a:buFont typeface="Arial"/>
              <a:buNone/>
            </a:pPr>
            <a:endParaRPr lang="en-US" sz="1200" b="0" dirty="0">
              <a:latin typeface="+mn-lt"/>
              <a:ea typeface="Calibri"/>
              <a:cs typeface="Calibri"/>
              <a:sym typeface="Calibri"/>
            </a:endParaRPr>
          </a:p>
          <a:p>
            <a:pPr marL="0" marR="0" lvl="0" indent="0" algn="l" rtl="0">
              <a:lnSpc>
                <a:spcPct val="115000"/>
              </a:lnSpc>
              <a:spcBef>
                <a:spcPts val="0"/>
              </a:spcBef>
              <a:spcAft>
                <a:spcPts val="0"/>
              </a:spcAft>
              <a:buSzPts val="1400"/>
              <a:buFont typeface="Arial"/>
              <a:buNone/>
            </a:pPr>
            <a:r>
              <a:rPr lang="en-US" sz="1200" b="0" dirty="0">
                <a:latin typeface="+mn-lt"/>
                <a:ea typeface="Calibri"/>
                <a:cs typeface="Calibri"/>
                <a:sym typeface="Calibri"/>
              </a:rPr>
              <a:t>These two theories underscore the work of the CHW who uses Motivational Interviewing techniques because they help us see why it is important to support people in talking and feeling more positively about themselves and their challenges when they want to make and sustain changes in their lives. </a:t>
            </a:r>
            <a:endParaRPr lang="en-US" b="0" dirty="0">
              <a:latin typeface="+mn-lt"/>
            </a:endParaRPr>
          </a:p>
          <a:p>
            <a:pPr marL="457200" marR="0" lvl="1" indent="0" algn="l" rtl="0">
              <a:lnSpc>
                <a:spcPct val="115000"/>
              </a:lnSpc>
              <a:spcBef>
                <a:spcPts val="0"/>
              </a:spcBef>
              <a:spcAft>
                <a:spcPts val="0"/>
              </a:spcAft>
              <a:buSzPts val="1400"/>
              <a:buFont typeface="Arial"/>
              <a:buNone/>
            </a:pPr>
            <a:endParaRPr lang="en-US" sz="1200" b="0" dirty="0">
              <a:latin typeface="+mn-lt"/>
              <a:ea typeface="Calibri"/>
              <a:cs typeface="Calibri"/>
              <a:sym typeface="Calibri"/>
            </a:endParaRPr>
          </a:p>
          <a:p>
            <a:pPr marL="0" marR="0" lvl="0" indent="0" algn="l" rtl="0">
              <a:lnSpc>
                <a:spcPct val="115000"/>
              </a:lnSpc>
              <a:spcBef>
                <a:spcPts val="0"/>
              </a:spcBef>
              <a:spcAft>
                <a:spcPts val="0"/>
              </a:spcAft>
              <a:buSzPts val="1400"/>
              <a:buFont typeface="Arial"/>
              <a:buNone/>
            </a:pPr>
            <a:r>
              <a:rPr lang="en-US" sz="1200" b="0" dirty="0">
                <a:latin typeface="+mn-lt"/>
                <a:ea typeface="Calibri"/>
                <a:cs typeface="Calibri"/>
                <a:sym typeface="Calibri"/>
              </a:rPr>
              <a:t>Read</a:t>
            </a:r>
            <a:r>
              <a:rPr lang="en-US" sz="1200" b="0" baseline="0" dirty="0">
                <a:latin typeface="+mn-lt"/>
                <a:ea typeface="Calibri"/>
                <a:cs typeface="Calibri"/>
                <a:sym typeface="Calibri"/>
              </a:rPr>
              <a:t> the </a:t>
            </a:r>
            <a:r>
              <a:rPr lang="en-US" sz="1200" b="0" dirty="0">
                <a:latin typeface="+mn-lt"/>
                <a:ea typeface="Calibri"/>
                <a:cs typeface="Calibri"/>
                <a:sym typeface="Calibri"/>
              </a:rPr>
              <a:t>3 Principles  on the slide. </a:t>
            </a:r>
          </a:p>
          <a:p>
            <a:pPr marL="0" marR="0" lvl="0" indent="0" algn="l" rtl="0">
              <a:lnSpc>
                <a:spcPct val="115000"/>
              </a:lnSpc>
              <a:spcBef>
                <a:spcPts val="0"/>
              </a:spcBef>
              <a:spcAft>
                <a:spcPts val="0"/>
              </a:spcAft>
              <a:buSzPts val="1400"/>
              <a:buFont typeface="Arial"/>
              <a:buNone/>
            </a:pPr>
            <a:endParaRPr lang="en-US" sz="1200" b="0" dirty="0">
              <a:latin typeface="+mn-lt"/>
              <a:ea typeface="Calibri"/>
              <a:cs typeface="Calibri"/>
              <a:sym typeface="Calibri"/>
            </a:endParaRPr>
          </a:p>
          <a:p>
            <a:pPr marL="0" marR="0" lvl="0" indent="0" algn="l" rtl="0">
              <a:lnSpc>
                <a:spcPct val="115000"/>
              </a:lnSpc>
              <a:spcBef>
                <a:spcPts val="0"/>
              </a:spcBef>
              <a:spcAft>
                <a:spcPts val="0"/>
              </a:spcAft>
              <a:buSzPts val="1400"/>
              <a:buFont typeface="Arial"/>
              <a:buNone/>
            </a:pPr>
            <a:r>
              <a:rPr lang="en-US" sz="1200" dirty="0">
                <a:latin typeface="+mn-lt"/>
                <a:ea typeface="Calibri"/>
                <a:cs typeface="Calibri"/>
                <a:sym typeface="Calibri"/>
              </a:rPr>
              <a:t>CHWs work with people whose lives and experiences can be very complicated. It can be easy to propose solutions or prioritize the client’s circumstances according to our own values. These three principles help to ground the CHW in a client-centered approach by honoring the virtue in each statement and being willing to prioritize viewing the client’s </a:t>
            </a:r>
            <a:r>
              <a:rPr lang="en-US" sz="1200" i="0" dirty="0">
                <a:latin typeface="+mn-lt"/>
                <a:ea typeface="Calibri"/>
                <a:cs typeface="Calibri"/>
                <a:sym typeface="Calibri"/>
              </a:rPr>
              <a:t>concerns</a:t>
            </a:r>
            <a:r>
              <a:rPr lang="en-US" sz="1200" i="1" dirty="0">
                <a:latin typeface="+mn-lt"/>
                <a:ea typeface="Calibri"/>
                <a:cs typeface="Calibri"/>
                <a:sym typeface="Calibri"/>
              </a:rPr>
              <a:t> through the eyes of the client </a:t>
            </a:r>
            <a:r>
              <a:rPr lang="en-US" sz="1200" dirty="0">
                <a:latin typeface="+mn-lt"/>
                <a:ea typeface="Calibri"/>
                <a:cs typeface="Calibri"/>
                <a:sym typeface="Calibri"/>
              </a:rPr>
              <a:t>and not our own. Strong alignment with these principles can have transformative effects in the CHW/client relationship. </a:t>
            </a:r>
            <a:endParaRPr lang="en-US" dirty="0">
              <a:latin typeface="+mn-lt"/>
            </a:endParaRPr>
          </a:p>
        </p:txBody>
      </p:sp>
    </p:spTree>
    <p:extLst>
      <p:ext uri="{BB962C8B-B14F-4D97-AF65-F5344CB8AC3E}">
        <p14:creationId xmlns:p14="http://schemas.microsoft.com/office/powerpoint/2010/main" val="382244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D8F3A51-8C48-4384-B0E7-F29496101392}"/>
              </a:ext>
            </a:extLst>
          </p:cNvPr>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42950" indent="-285750">
              <a:defRPr sz="2400">
                <a:solidFill>
                  <a:schemeClr val="tx1"/>
                </a:solidFill>
                <a:latin typeface="Arial" panose="020B0604020202020204" pitchFamily="34" charset="0"/>
                <a:ea typeface="Osaka" pitchFamily="-64" charset="-128"/>
              </a:defRPr>
            </a:lvl2pPr>
            <a:lvl3pPr marL="1143000" indent="-228600">
              <a:defRPr sz="2400">
                <a:solidFill>
                  <a:schemeClr val="tx1"/>
                </a:solidFill>
                <a:latin typeface="Arial" panose="020B0604020202020204" pitchFamily="34" charset="0"/>
                <a:ea typeface="Osaka" pitchFamily="-64" charset="-128"/>
              </a:defRPr>
            </a:lvl3pPr>
            <a:lvl4pPr marL="1600200" indent="-228600">
              <a:defRPr sz="2400">
                <a:solidFill>
                  <a:schemeClr val="tx1"/>
                </a:solidFill>
                <a:latin typeface="Arial" panose="020B0604020202020204" pitchFamily="34" charset="0"/>
                <a:ea typeface="Osaka" pitchFamily="-64" charset="-128"/>
              </a:defRPr>
            </a:lvl4pPr>
            <a:lvl5pPr marL="2057400" indent="-228600">
              <a:defRPr sz="2400">
                <a:solidFill>
                  <a:schemeClr val="tx1"/>
                </a:solidFill>
                <a:latin typeface="Arial" panose="020B0604020202020204" pitchFamily="34" charset="0"/>
                <a:ea typeface="Osaka" pitchFamily="-6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C83614D-BE16-420F-B63A-BFC56BF8447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Osaka" pitchFamily="-6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Osaka" pitchFamily="-64" charset="-128"/>
              <a:cs typeface="+mn-cs"/>
            </a:endParaRPr>
          </a:p>
        </p:txBody>
      </p:sp>
      <p:sp>
        <p:nvSpPr>
          <p:cNvPr id="7170" name="Rectangle 2">
            <a:extLst>
              <a:ext uri="{FF2B5EF4-FFF2-40B4-BE49-F238E27FC236}">
                <a16:creationId xmlns:a16="http://schemas.microsoft.com/office/drawing/2014/main" id="{66276099-5F90-4966-91B1-B402AEE9065E}"/>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id="{8A04BF81-4C5F-414D-9F1B-B6C220774B80}"/>
              </a:ext>
            </a:extLst>
          </p:cNvPr>
          <p:cNvSpPr>
            <a:spLocks noGrp="1" noChangeArrowheads="1"/>
          </p:cNvSpPr>
          <p:nvPr>
            <p:ph type="body" idx="1"/>
          </p:nvPr>
        </p:nvSpPr>
        <p:spPr/>
        <p:txBody>
          <a:bodyPr/>
          <a:lstStyle/>
          <a:p>
            <a:pPr marL="0" marR="0" lvl="0" indent="0" algn="l" rtl="0">
              <a:lnSpc>
                <a:spcPct val="115000"/>
              </a:lnSpc>
              <a:spcBef>
                <a:spcPts val="0"/>
              </a:spcBef>
              <a:spcAft>
                <a:spcPts val="0"/>
              </a:spcAft>
              <a:buClr>
                <a:srgbClr val="000000"/>
              </a:buClr>
              <a:buSzPts val="1400"/>
              <a:buFont typeface="Courier New"/>
              <a:buNone/>
            </a:pPr>
            <a:r>
              <a:rPr lang="en-US" sz="1200" dirty="0">
                <a:latin typeface="Calibri"/>
                <a:ea typeface="Calibri"/>
                <a:cs typeface="Calibri"/>
                <a:sym typeface="Calibri"/>
              </a:rPr>
              <a:t>When using Motivational Interviewing skills, the following four qualities should undergird your approach with people. Define each characteristic and briefly explore the questions on the slide with participants</a:t>
            </a:r>
            <a:r>
              <a:rPr lang="en-US" sz="1200" b="1" dirty="0">
                <a:latin typeface="Calibri"/>
                <a:ea typeface="Calibri"/>
                <a:cs typeface="Calibri"/>
                <a:sym typeface="Calibri"/>
              </a:rPr>
              <a:t>. </a:t>
            </a:r>
            <a:endParaRPr lang="en-US" sz="1200" dirty="0">
              <a:latin typeface="Courier New"/>
              <a:ea typeface="Courier New"/>
              <a:cs typeface="Courier New"/>
              <a:sym typeface="Courier New"/>
            </a:endParaRPr>
          </a:p>
          <a:p>
            <a:pPr marL="742950" marR="0" lvl="1" indent="-196850" algn="l" rtl="0">
              <a:lnSpc>
                <a:spcPct val="115000"/>
              </a:lnSpc>
              <a:spcBef>
                <a:spcPts val="0"/>
              </a:spcBef>
              <a:spcAft>
                <a:spcPts val="0"/>
              </a:spcAft>
              <a:buSzPts val="1400"/>
              <a:buFont typeface="Courier New"/>
              <a:buNone/>
            </a:pPr>
            <a:endParaRPr lang="en-US" sz="1200" dirty="0">
              <a:latin typeface="Courier New"/>
              <a:ea typeface="Courier New"/>
              <a:cs typeface="Courier New"/>
              <a:sym typeface="Courier New"/>
            </a:endParaRPr>
          </a:p>
          <a:p>
            <a:pPr marL="228600" marR="0" lvl="0" indent="-228600" algn="l" rtl="0">
              <a:lnSpc>
                <a:spcPct val="115000"/>
              </a:lnSpc>
              <a:spcBef>
                <a:spcPts val="0"/>
              </a:spcBef>
              <a:spcAft>
                <a:spcPts val="0"/>
              </a:spcAft>
              <a:buSzPts val="1400"/>
              <a:buFont typeface="+mj-lt"/>
              <a:buAutoNum type="arabicPeriod"/>
            </a:pPr>
            <a:r>
              <a:rPr lang="en-US" sz="1200" b="0" dirty="0">
                <a:latin typeface="Calibri"/>
                <a:ea typeface="Calibri"/>
                <a:cs typeface="Calibri"/>
                <a:sym typeface="Calibri"/>
              </a:rPr>
              <a:t>Acceptance: Embody a disposition of acceptance by recognizing that people have the right to make their own choices free of judgment from others. </a:t>
            </a:r>
            <a:endParaRPr lang="en-US" sz="1200" b="0" dirty="0">
              <a:latin typeface="Noto Sans Symbols"/>
              <a:ea typeface="Noto Sans Symbols"/>
              <a:cs typeface="Noto Sans Symbols"/>
              <a:sym typeface="Noto Sans Symbols"/>
            </a:endParaRPr>
          </a:p>
          <a:p>
            <a:pPr marL="228600" marR="0" lvl="0" indent="-228600" algn="l" rtl="0">
              <a:lnSpc>
                <a:spcPct val="115000"/>
              </a:lnSpc>
              <a:spcBef>
                <a:spcPts val="0"/>
              </a:spcBef>
              <a:spcAft>
                <a:spcPts val="0"/>
              </a:spcAft>
              <a:buSzPts val="1400"/>
              <a:buFont typeface="+mj-lt"/>
              <a:buAutoNum type="arabicPeriod"/>
            </a:pPr>
            <a:r>
              <a:rPr lang="en-US" sz="1200" b="0" dirty="0">
                <a:latin typeface="Calibri"/>
                <a:ea typeface="Calibri"/>
                <a:cs typeface="Calibri"/>
                <a:sym typeface="Calibri"/>
              </a:rPr>
              <a:t>Compassion: Employ compassion by extending empathic care without judgment.</a:t>
            </a:r>
            <a:endParaRPr lang="en-US" sz="1200" b="0" dirty="0">
              <a:latin typeface="Noto Sans Symbols"/>
              <a:ea typeface="Noto Sans Symbols"/>
              <a:cs typeface="Noto Sans Symbols"/>
              <a:sym typeface="Noto Sans Symbols"/>
            </a:endParaRPr>
          </a:p>
          <a:p>
            <a:pPr marL="228600" marR="0" lvl="0" indent="-228600" algn="l" rtl="0">
              <a:lnSpc>
                <a:spcPct val="115000"/>
              </a:lnSpc>
              <a:spcBef>
                <a:spcPts val="0"/>
              </a:spcBef>
              <a:spcAft>
                <a:spcPts val="0"/>
              </a:spcAft>
              <a:buSzPts val="1400"/>
              <a:buFont typeface="+mj-lt"/>
              <a:buAutoNum type="arabicPeriod"/>
            </a:pPr>
            <a:r>
              <a:rPr lang="en-US" sz="1200" b="0" dirty="0">
                <a:latin typeface="Calibri"/>
                <a:ea typeface="Calibri"/>
                <a:cs typeface="Calibri"/>
                <a:sym typeface="Calibri"/>
              </a:rPr>
              <a:t>Evocation: Be intentional to ask the right questions to help people resolve ambivalence.</a:t>
            </a:r>
            <a:endParaRPr lang="en-US" sz="1200" b="0" dirty="0">
              <a:latin typeface="Noto Sans Symbols"/>
              <a:ea typeface="Noto Sans Symbols"/>
              <a:cs typeface="Noto Sans Symbols"/>
              <a:sym typeface="Noto Sans Symbols"/>
            </a:endParaRPr>
          </a:p>
          <a:p>
            <a:pPr marL="228600" marR="0" lvl="0" indent="-228600" algn="l" rtl="0">
              <a:lnSpc>
                <a:spcPct val="115000"/>
              </a:lnSpc>
              <a:spcBef>
                <a:spcPts val="0"/>
              </a:spcBef>
              <a:spcAft>
                <a:spcPts val="0"/>
              </a:spcAft>
              <a:buSzPts val="1400"/>
              <a:buFont typeface="+mj-lt"/>
              <a:buAutoNum type="arabicPeriod"/>
            </a:pPr>
            <a:r>
              <a:rPr lang="en-US" sz="1200" b="0" dirty="0">
                <a:latin typeface="Calibri"/>
                <a:ea typeface="Calibri"/>
                <a:cs typeface="Calibri"/>
                <a:sym typeface="Calibri"/>
              </a:rPr>
              <a:t>Collaboration: Work in partnership with people to examine their situations and ways to respond. </a:t>
            </a:r>
            <a:endParaRPr lang="en-US" b="0" dirty="0"/>
          </a:p>
          <a:p>
            <a:pPr marL="1143000" marR="0" lvl="2" indent="-139700" algn="l" rtl="0">
              <a:lnSpc>
                <a:spcPct val="115000"/>
              </a:lnSpc>
              <a:spcBef>
                <a:spcPts val="0"/>
              </a:spcBef>
              <a:spcAft>
                <a:spcPts val="0"/>
              </a:spcAft>
              <a:buSzPts val="1400"/>
              <a:buFont typeface="Arial"/>
              <a:buNone/>
            </a:pPr>
            <a:endParaRPr lang="en-US" sz="1200" b="0" dirty="0">
              <a:latin typeface="Noto Sans Symbols"/>
              <a:ea typeface="Noto Sans Symbols"/>
              <a:cs typeface="Noto Sans Symbols"/>
              <a:sym typeface="Noto Sans Symbols"/>
            </a:endParaRPr>
          </a:p>
          <a:p>
            <a:pPr marL="0" marR="0" lvl="0" indent="0" algn="l" rtl="0">
              <a:lnSpc>
                <a:spcPct val="115000"/>
              </a:lnSpc>
              <a:spcBef>
                <a:spcPts val="0"/>
              </a:spcBef>
              <a:spcAft>
                <a:spcPts val="0"/>
              </a:spcAft>
              <a:buSzPts val="1400"/>
              <a:buFont typeface="Arial"/>
              <a:buNone/>
            </a:pPr>
            <a:r>
              <a:rPr lang="en-US" sz="1200" b="0" dirty="0">
                <a:latin typeface="Noto Sans Symbols"/>
                <a:ea typeface="Noto Sans Symbols"/>
                <a:cs typeface="Noto Sans Symbols"/>
                <a:sym typeface="Noto Sans Symbols"/>
              </a:rPr>
              <a:t>Reflection Questions</a:t>
            </a:r>
            <a:endParaRPr lang="en-US" b="0" dirty="0"/>
          </a:p>
          <a:p>
            <a:pPr marL="228600" marR="0" lvl="0" indent="-228600" algn="l" rtl="0">
              <a:lnSpc>
                <a:spcPct val="107000"/>
              </a:lnSpc>
              <a:spcBef>
                <a:spcPts val="0"/>
              </a:spcBef>
              <a:spcAft>
                <a:spcPts val="0"/>
              </a:spcAft>
              <a:buSzPts val="1400"/>
              <a:buFont typeface="Arial"/>
              <a:buChar char="▪"/>
            </a:pPr>
            <a:r>
              <a:rPr lang="en-US" sz="1200" b="0" dirty="0">
                <a:latin typeface="Calibri"/>
                <a:ea typeface="Calibri"/>
                <a:cs typeface="Calibri"/>
                <a:sym typeface="Calibri"/>
              </a:rPr>
              <a:t>What are some actions we do</a:t>
            </a:r>
            <a:r>
              <a:rPr lang="en-US" sz="1200" dirty="0">
                <a:latin typeface="Calibri"/>
                <a:ea typeface="Calibri"/>
                <a:cs typeface="Calibri"/>
                <a:sym typeface="Calibri"/>
              </a:rPr>
              <a:t> that stifle acceptance?</a:t>
            </a:r>
            <a:endParaRPr lang="en-US" sz="1200" dirty="0">
              <a:latin typeface="Noto Sans Symbols"/>
              <a:ea typeface="Noto Sans Symbols"/>
              <a:cs typeface="Noto Sans Symbols"/>
              <a:sym typeface="Noto Sans Symbols"/>
            </a:endParaRPr>
          </a:p>
          <a:p>
            <a:pPr marL="228600" marR="0" lvl="0" indent="-228600" algn="l" rtl="0">
              <a:lnSpc>
                <a:spcPct val="107000"/>
              </a:lnSpc>
              <a:spcBef>
                <a:spcPts val="0"/>
              </a:spcBef>
              <a:spcAft>
                <a:spcPts val="0"/>
              </a:spcAft>
              <a:buSzPts val="1400"/>
              <a:buFont typeface="Arial"/>
              <a:buChar char="▪"/>
            </a:pPr>
            <a:r>
              <a:rPr lang="en-US" sz="1200" dirty="0">
                <a:latin typeface="Calibri"/>
                <a:ea typeface="Calibri"/>
                <a:cs typeface="Calibri"/>
                <a:sym typeface="Calibri"/>
              </a:rPr>
              <a:t>How do you find a balance between your own self-interest and the client’s?</a:t>
            </a:r>
            <a:endParaRPr lang="en-US" sz="1200" dirty="0">
              <a:latin typeface="Noto Sans Symbols"/>
              <a:ea typeface="Noto Sans Symbols"/>
              <a:cs typeface="Noto Sans Symbols"/>
              <a:sym typeface="Noto Sans Symbols"/>
            </a:endParaRPr>
          </a:p>
          <a:p>
            <a:pPr marL="228600" marR="0" lvl="0" indent="-228600" algn="l" rtl="0">
              <a:lnSpc>
                <a:spcPct val="107000"/>
              </a:lnSpc>
              <a:spcBef>
                <a:spcPts val="0"/>
              </a:spcBef>
              <a:spcAft>
                <a:spcPts val="0"/>
              </a:spcAft>
              <a:buSzPts val="1400"/>
              <a:buFont typeface="Arial"/>
              <a:buChar char="▪"/>
            </a:pPr>
            <a:r>
              <a:rPr lang="en-US" sz="1200" dirty="0">
                <a:latin typeface="Calibri"/>
                <a:ea typeface="Calibri"/>
                <a:cs typeface="Calibri"/>
                <a:sym typeface="Calibri"/>
              </a:rPr>
              <a:t>What can we do to learn about our client’s strengths?</a:t>
            </a:r>
            <a:endParaRPr lang="en-US" sz="1200" dirty="0">
              <a:latin typeface="Noto Sans Symbols"/>
              <a:ea typeface="Noto Sans Symbols"/>
              <a:cs typeface="Noto Sans Symbols"/>
              <a:sym typeface="Noto Sans Symbols"/>
            </a:endParaRPr>
          </a:p>
          <a:p>
            <a:pPr marL="228600" marR="0" lvl="0" indent="-228600" algn="l" rtl="0">
              <a:lnSpc>
                <a:spcPct val="107000"/>
              </a:lnSpc>
              <a:spcBef>
                <a:spcPts val="0"/>
              </a:spcBef>
              <a:spcAft>
                <a:spcPts val="0"/>
              </a:spcAft>
              <a:buSzPts val="1400"/>
              <a:buFont typeface="Arial"/>
              <a:buChar char="▪"/>
            </a:pPr>
            <a:r>
              <a:rPr lang="en-US" sz="1200" dirty="0">
                <a:latin typeface="Calibri"/>
                <a:ea typeface="Calibri"/>
                <a:cs typeface="Calibri"/>
                <a:sym typeface="Calibri"/>
              </a:rPr>
              <a:t>What do we do to contribute to conflict and discord?</a:t>
            </a:r>
            <a:endParaRPr lang="en-US" sz="1200" dirty="0">
              <a:latin typeface="Noto Sans Symbols"/>
              <a:ea typeface="Noto Sans Symbols"/>
              <a:cs typeface="Noto Sans Symbols"/>
              <a:sym typeface="Noto Sans Symbols"/>
            </a:endParaRPr>
          </a:p>
        </p:txBody>
      </p:sp>
    </p:spTree>
    <p:extLst>
      <p:ext uri="{BB962C8B-B14F-4D97-AF65-F5344CB8AC3E}">
        <p14:creationId xmlns:p14="http://schemas.microsoft.com/office/powerpoint/2010/main" val="42332058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openingfooter_sized.jpg">
            <a:extLst>
              <a:ext uri="{FF2B5EF4-FFF2-40B4-BE49-F238E27FC236}">
                <a16:creationId xmlns:a16="http://schemas.microsoft.com/office/drawing/2014/main" id="{B8F3D416-6148-471F-9868-16EF7D8FCDC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3340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a:extLst>
              <a:ext uri="{FF2B5EF4-FFF2-40B4-BE49-F238E27FC236}">
                <a16:creationId xmlns:a16="http://schemas.microsoft.com/office/drawing/2014/main" id="{70F83D9F-9BE5-4D3D-AD29-CF26321D8427}"/>
              </a:ext>
            </a:extLst>
          </p:cNvPr>
          <p:cNvPicPr>
            <a:picLocks noChangeAspect="1" noChangeArrowheads="1"/>
          </p:cNvPicPr>
          <p:nvPr userDrawn="1"/>
        </p:nvPicPr>
        <p:blipFill>
          <a:blip r:embed="rId3"/>
          <a:srcRect/>
          <a:stretch>
            <a:fillRect/>
          </a:stretch>
        </p:blipFill>
        <p:spPr bwMode="auto">
          <a:xfrm>
            <a:off x="7543800" y="6118225"/>
            <a:ext cx="968375"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 name="Rectangle 19">
            <a:extLst>
              <a:ext uri="{FF2B5EF4-FFF2-40B4-BE49-F238E27FC236}">
                <a16:creationId xmlns:a16="http://schemas.microsoft.com/office/drawing/2014/main" id="{442526AF-D8D7-4B3D-BE46-3A0B30720656}"/>
              </a:ext>
            </a:extLst>
          </p:cNvPr>
          <p:cNvSpPr>
            <a:spLocks noChangeArrowheads="1"/>
          </p:cNvSpPr>
          <p:nvPr userDrawn="1"/>
        </p:nvSpPr>
        <p:spPr bwMode="auto">
          <a:xfrm>
            <a:off x="609600" y="6096000"/>
            <a:ext cx="46640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ltLang="en-US" sz="1200" dirty="0">
                <a:latin typeface="Arial Bold" charset="0"/>
                <a:ea typeface="Osaka" charset="0"/>
              </a:rPr>
              <a:t>Boston University</a:t>
            </a:r>
            <a:r>
              <a:rPr lang="en-US" altLang="en-US" sz="1200" dirty="0">
                <a:latin typeface="Arial" charset="0"/>
                <a:ea typeface="Osaka" charset="0"/>
              </a:rPr>
              <a:t> School of Social Work</a:t>
            </a:r>
          </a:p>
          <a:p>
            <a:pPr>
              <a:defRPr/>
            </a:pPr>
            <a:r>
              <a:rPr lang="en-US" altLang="en-US" sz="1200" dirty="0">
                <a:latin typeface="Arial" charset="0"/>
                <a:ea typeface="Osaka" charset="0"/>
              </a:rPr>
              <a:t>Center for Innovation in Social Work &amp; Health</a:t>
            </a:r>
          </a:p>
        </p:txBody>
      </p:sp>
      <p:sp>
        <p:nvSpPr>
          <p:cNvPr id="7" name="Rectangle 6">
            <a:extLst>
              <a:ext uri="{FF2B5EF4-FFF2-40B4-BE49-F238E27FC236}">
                <a16:creationId xmlns:a16="http://schemas.microsoft.com/office/drawing/2014/main" id="{2E4421A8-DB34-4420-9553-2F58D9487BAB}"/>
              </a:ext>
            </a:extLst>
          </p:cNvPr>
          <p:cNvSpPr/>
          <p:nvPr userDrawn="1"/>
        </p:nvSpPr>
        <p:spPr>
          <a:xfrm>
            <a:off x="0" y="0"/>
            <a:ext cx="9144000" cy="4495800"/>
          </a:xfrm>
          <a:prstGeom prst="rect">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8" name="Straight Connector 7">
            <a:extLst>
              <a:ext uri="{FF2B5EF4-FFF2-40B4-BE49-F238E27FC236}">
                <a16:creationId xmlns:a16="http://schemas.microsoft.com/office/drawing/2014/main" id="{78084F69-E2DE-4A3F-A298-B79B7DB80203}"/>
              </a:ext>
            </a:extLst>
          </p:cNvPr>
          <p:cNvCxnSpPr/>
          <p:nvPr userDrawn="1"/>
        </p:nvCxnSpPr>
        <p:spPr>
          <a:xfrm>
            <a:off x="0" y="5867400"/>
            <a:ext cx="9144000" cy="0"/>
          </a:xfrm>
          <a:prstGeom prst="line">
            <a:avLst/>
          </a:prstGeom>
          <a:ln w="1524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3074" name="Rectangle 2"/>
          <p:cNvSpPr>
            <a:spLocks noGrp="1" noChangeArrowheads="1"/>
          </p:cNvSpPr>
          <p:nvPr>
            <p:ph type="ctrTitle"/>
          </p:nvPr>
        </p:nvSpPr>
        <p:spPr>
          <a:xfrm>
            <a:off x="685800" y="1600200"/>
            <a:ext cx="7772400" cy="1143000"/>
          </a:xfrm>
        </p:spPr>
        <p:txBody>
          <a:bodyPr anchor="ctr"/>
          <a:lstStyle>
            <a:lvl1pPr>
              <a:defRPr sz="4000">
                <a:solidFill>
                  <a:schemeClr val="bg1"/>
                </a:solidFill>
                <a:latin typeface="+mj-lt"/>
              </a:defRPr>
            </a:lvl1pPr>
          </a:lstStyle>
          <a:p>
            <a:pPr lvl="0"/>
            <a:r>
              <a:rPr lang="en-US" altLang="en-US" noProof="0" dirty="0"/>
              <a:t>Click to edit Master title style</a:t>
            </a:r>
          </a:p>
        </p:txBody>
      </p:sp>
      <p:sp>
        <p:nvSpPr>
          <p:cNvPr id="3075" name="Rectangle 3"/>
          <p:cNvSpPr>
            <a:spLocks noGrp="1" noChangeArrowheads="1"/>
          </p:cNvSpPr>
          <p:nvPr>
            <p:ph type="subTitle" idx="1"/>
          </p:nvPr>
        </p:nvSpPr>
        <p:spPr>
          <a:xfrm>
            <a:off x="685800" y="3200400"/>
            <a:ext cx="7772400" cy="1752600"/>
          </a:xfrm>
        </p:spPr>
        <p:txBody>
          <a:bodyPr/>
          <a:lstStyle>
            <a:lvl1pPr marL="0" indent="0">
              <a:buFont typeface="Wingdings" charset="2"/>
              <a:buNone/>
              <a:defRPr sz="2400">
                <a:solidFill>
                  <a:srgbClr val="CCCCCC"/>
                </a:solidFill>
                <a:latin typeface="+mn-lt"/>
              </a:defRPr>
            </a:lvl1pPr>
          </a:lstStyle>
          <a:p>
            <a:pPr lvl="0"/>
            <a:r>
              <a:rPr lang="en-US" altLang="en-US" noProof="0" dirty="0"/>
              <a:t>Click to edit Master subtitle style</a:t>
            </a:r>
          </a:p>
        </p:txBody>
      </p:sp>
    </p:spTree>
    <p:extLst>
      <p:ext uri="{BB962C8B-B14F-4D97-AF65-F5344CB8AC3E}">
        <p14:creationId xmlns:p14="http://schemas.microsoft.com/office/powerpoint/2010/main" val="3021706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554966"/>
            <a:ext cx="2949575" cy="1600200"/>
          </a:xfr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30238" y="22860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Rectangle 5">
            <a:extLst>
              <a:ext uri="{FF2B5EF4-FFF2-40B4-BE49-F238E27FC236}">
                <a16:creationId xmlns:a16="http://schemas.microsoft.com/office/drawing/2014/main" id="{6068DEA7-2EB7-498F-8465-532F769E8E4E}"/>
              </a:ext>
            </a:extLst>
          </p:cNvPr>
          <p:cNvSpPr>
            <a:spLocks noGrp="1" noChangeArrowheads="1"/>
          </p:cNvSpPr>
          <p:nvPr>
            <p:ph type="ftr" sz="quarter" idx="10"/>
          </p:nvPr>
        </p:nvSpPr>
        <p:spPr>
          <a:ln/>
        </p:spPr>
        <p:txBody>
          <a:bodyPr/>
          <a:lstStyle>
            <a:lvl1pPr>
              <a:defRPr/>
            </a:lvl1pPr>
          </a:lstStyle>
          <a:p>
            <a:pPr>
              <a:defRPr/>
            </a:pPr>
            <a:r>
              <a:rPr lang="en-US" altLang="en-US"/>
              <a:t>Name of Presentation</a:t>
            </a:r>
          </a:p>
        </p:txBody>
      </p:sp>
    </p:spTree>
    <p:extLst>
      <p:ext uri="{BB962C8B-B14F-4D97-AF65-F5344CB8AC3E}">
        <p14:creationId xmlns:p14="http://schemas.microsoft.com/office/powerpoint/2010/main" val="153562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a:extLst>
              <a:ext uri="{FF2B5EF4-FFF2-40B4-BE49-F238E27FC236}">
                <a16:creationId xmlns:a16="http://schemas.microsoft.com/office/drawing/2014/main" id="{CCA622B5-B228-4754-85C4-0E6C0D6AED33}"/>
              </a:ext>
            </a:extLst>
          </p:cNvPr>
          <p:cNvSpPr>
            <a:spLocks noGrp="1" noChangeArrowheads="1"/>
          </p:cNvSpPr>
          <p:nvPr>
            <p:ph type="ftr" sz="quarter" idx="10"/>
          </p:nvPr>
        </p:nvSpPr>
        <p:spPr/>
        <p:txBody>
          <a:bodyPr/>
          <a:lstStyle>
            <a:lvl1pPr>
              <a:defRPr>
                <a:latin typeface="+mn-lt"/>
              </a:defRPr>
            </a:lvl1pPr>
          </a:lstStyle>
          <a:p>
            <a:pPr>
              <a:defRPr/>
            </a:pPr>
            <a:r>
              <a:rPr lang="en-US" altLang="en-US"/>
              <a:t>Name of  Presentation</a:t>
            </a:r>
          </a:p>
        </p:txBody>
      </p:sp>
    </p:spTree>
    <p:extLst>
      <p:ext uri="{BB962C8B-B14F-4D97-AF65-F5344CB8AC3E}">
        <p14:creationId xmlns:p14="http://schemas.microsoft.com/office/powerpoint/2010/main" val="3786265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atin typeface="+mn-lt"/>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a:t>Click to edit Master text styles</a:t>
            </a:r>
          </a:p>
        </p:txBody>
      </p:sp>
      <p:sp>
        <p:nvSpPr>
          <p:cNvPr id="4" name="Rectangle 5">
            <a:extLst>
              <a:ext uri="{FF2B5EF4-FFF2-40B4-BE49-F238E27FC236}">
                <a16:creationId xmlns:a16="http://schemas.microsoft.com/office/drawing/2014/main" id="{131B642B-499D-4E3A-A260-F71A6B771520}"/>
              </a:ext>
            </a:extLst>
          </p:cNvPr>
          <p:cNvSpPr>
            <a:spLocks noGrp="1" noChangeArrowheads="1"/>
          </p:cNvSpPr>
          <p:nvPr>
            <p:ph type="ftr" sz="quarter" idx="10"/>
          </p:nvPr>
        </p:nvSpPr>
        <p:spPr/>
        <p:txBody>
          <a:bodyPr/>
          <a:lstStyle>
            <a:lvl1pPr>
              <a:defRPr/>
            </a:lvl1pPr>
          </a:lstStyle>
          <a:p>
            <a:pPr>
              <a:defRPr/>
            </a:pPr>
            <a:r>
              <a:rPr lang="en-US" altLang="en-US"/>
              <a:t>Name of  Presentation</a:t>
            </a:r>
          </a:p>
        </p:txBody>
      </p:sp>
    </p:spTree>
    <p:extLst>
      <p:ext uri="{BB962C8B-B14F-4D97-AF65-F5344CB8AC3E}">
        <p14:creationId xmlns:p14="http://schemas.microsoft.com/office/powerpoint/2010/main" val="318578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D1AEC95-4149-42B7-BFCE-7BA16D14C333}"/>
              </a:ext>
            </a:extLst>
          </p:cNvPr>
          <p:cNvSpPr/>
          <p:nvPr userDrawn="1"/>
        </p:nvSpPr>
        <p:spPr>
          <a:xfrm>
            <a:off x="0" y="2235200"/>
            <a:ext cx="9144000" cy="2413000"/>
          </a:xfrm>
          <a:prstGeom prst="rect">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Rectangle 2">
            <a:extLst>
              <a:ext uri="{FF2B5EF4-FFF2-40B4-BE49-F238E27FC236}">
                <a16:creationId xmlns:a16="http://schemas.microsoft.com/office/drawing/2014/main" id="{2B69B522-0B3A-44E3-BD76-EBC349086CE1}"/>
              </a:ext>
            </a:extLst>
          </p:cNvPr>
          <p:cNvSpPr txBox="1">
            <a:spLocks noChangeArrowheads="1"/>
          </p:cNvSpPr>
          <p:nvPr userDrawn="1"/>
        </p:nvSpPr>
        <p:spPr bwMode="auto">
          <a:xfrm>
            <a:off x="685800" y="28194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nchor="ctr"/>
          <a:lstStyle>
            <a:lvl1pPr algn="l" rtl="0" eaLnBrk="0" fontAlgn="base" hangingPunct="0">
              <a:spcBef>
                <a:spcPct val="0"/>
              </a:spcBef>
              <a:spcAft>
                <a:spcPct val="0"/>
              </a:spcAft>
              <a:defRPr sz="4000" kern="1200">
                <a:solidFill>
                  <a:schemeClr val="bg1"/>
                </a:solidFill>
                <a:latin typeface="Josephine Sans"/>
                <a:ea typeface="+mj-ea"/>
                <a:cs typeface="+mj-cs"/>
              </a:defRPr>
            </a:lvl1pPr>
            <a:lvl2pPr algn="l" rtl="0" eaLnBrk="0" fontAlgn="base" hangingPunct="0">
              <a:spcBef>
                <a:spcPct val="0"/>
              </a:spcBef>
              <a:spcAft>
                <a:spcPct val="0"/>
              </a:spcAft>
              <a:defRPr sz="2400">
                <a:solidFill>
                  <a:schemeClr val="tx1"/>
                </a:solidFill>
                <a:latin typeface="Arial" charset="0"/>
                <a:ea typeface="Osaka" charset="0"/>
              </a:defRPr>
            </a:lvl2pPr>
            <a:lvl3pPr algn="l" rtl="0" eaLnBrk="0" fontAlgn="base" hangingPunct="0">
              <a:spcBef>
                <a:spcPct val="0"/>
              </a:spcBef>
              <a:spcAft>
                <a:spcPct val="0"/>
              </a:spcAft>
              <a:defRPr sz="2400">
                <a:solidFill>
                  <a:schemeClr val="tx1"/>
                </a:solidFill>
                <a:latin typeface="Arial" charset="0"/>
                <a:ea typeface="Osaka" charset="0"/>
              </a:defRPr>
            </a:lvl3pPr>
            <a:lvl4pPr algn="l" rtl="0" eaLnBrk="0" fontAlgn="base" hangingPunct="0">
              <a:spcBef>
                <a:spcPct val="0"/>
              </a:spcBef>
              <a:spcAft>
                <a:spcPct val="0"/>
              </a:spcAft>
              <a:defRPr sz="2400">
                <a:solidFill>
                  <a:schemeClr val="tx1"/>
                </a:solidFill>
                <a:latin typeface="Arial" charset="0"/>
                <a:ea typeface="Osaka" charset="0"/>
              </a:defRPr>
            </a:lvl4pPr>
            <a:lvl5pPr algn="l" rtl="0" eaLnBrk="0" fontAlgn="base" hangingPunct="0">
              <a:spcBef>
                <a:spcPct val="0"/>
              </a:spcBef>
              <a:spcAft>
                <a:spcPct val="0"/>
              </a:spcAft>
              <a:defRPr sz="2400">
                <a:solidFill>
                  <a:schemeClr val="tx1"/>
                </a:solidFill>
                <a:latin typeface="Arial" charset="0"/>
                <a:ea typeface="Osaka" charset="0"/>
              </a:defRPr>
            </a:lvl5pPr>
            <a:lvl6pPr marL="457200" algn="l" rtl="0" fontAlgn="base">
              <a:spcBef>
                <a:spcPct val="0"/>
              </a:spcBef>
              <a:spcAft>
                <a:spcPct val="0"/>
              </a:spcAft>
              <a:defRPr sz="2400">
                <a:solidFill>
                  <a:schemeClr val="tx1"/>
                </a:solidFill>
                <a:latin typeface="Arial" charset="0"/>
                <a:ea typeface="Osaka" charset="0"/>
              </a:defRPr>
            </a:lvl6pPr>
            <a:lvl7pPr marL="914400" algn="l" rtl="0" fontAlgn="base">
              <a:spcBef>
                <a:spcPct val="0"/>
              </a:spcBef>
              <a:spcAft>
                <a:spcPct val="0"/>
              </a:spcAft>
              <a:defRPr sz="2400">
                <a:solidFill>
                  <a:schemeClr val="tx1"/>
                </a:solidFill>
                <a:latin typeface="Arial" charset="0"/>
                <a:ea typeface="Osaka" charset="0"/>
              </a:defRPr>
            </a:lvl7pPr>
            <a:lvl8pPr marL="1371600" algn="l" rtl="0" fontAlgn="base">
              <a:spcBef>
                <a:spcPct val="0"/>
              </a:spcBef>
              <a:spcAft>
                <a:spcPct val="0"/>
              </a:spcAft>
              <a:defRPr sz="2400">
                <a:solidFill>
                  <a:schemeClr val="tx1"/>
                </a:solidFill>
                <a:latin typeface="Arial" charset="0"/>
                <a:ea typeface="Osaka" charset="0"/>
              </a:defRPr>
            </a:lvl8pPr>
            <a:lvl9pPr marL="1828800" algn="l" rtl="0" fontAlgn="base">
              <a:spcBef>
                <a:spcPct val="0"/>
              </a:spcBef>
              <a:spcAft>
                <a:spcPct val="0"/>
              </a:spcAft>
              <a:defRPr sz="2400">
                <a:solidFill>
                  <a:schemeClr val="tx1"/>
                </a:solidFill>
                <a:latin typeface="Arial" charset="0"/>
                <a:ea typeface="Osaka" charset="0"/>
              </a:defRPr>
            </a:lvl9pPr>
          </a:lstStyle>
          <a:p>
            <a:pPr>
              <a:defRPr/>
            </a:pPr>
            <a:r>
              <a:rPr lang="en-US" altLang="en-US" sz="2800" dirty="0">
                <a:latin typeface="+mn-lt"/>
              </a:rPr>
              <a:t>Resting or transition slide</a:t>
            </a:r>
          </a:p>
        </p:txBody>
      </p:sp>
      <p:sp>
        <p:nvSpPr>
          <p:cNvPr id="2" name="Title 1"/>
          <p:cNvSpPr>
            <a:spLocks noGrp="1"/>
          </p:cNvSpPr>
          <p:nvPr>
            <p:ph type="title"/>
          </p:nvPr>
        </p:nvSpPr>
        <p:spPr/>
        <p:txBody>
          <a:bodyPr/>
          <a:lstStyle/>
          <a:p>
            <a:r>
              <a:rPr lang="en-US" dirty="0"/>
              <a:t>Click to edit Master title style</a:t>
            </a:r>
          </a:p>
        </p:txBody>
      </p:sp>
      <p:sp>
        <p:nvSpPr>
          <p:cNvPr id="5" name="Footer Placeholder 2">
            <a:extLst>
              <a:ext uri="{FF2B5EF4-FFF2-40B4-BE49-F238E27FC236}">
                <a16:creationId xmlns:a16="http://schemas.microsoft.com/office/drawing/2014/main" id="{981CE06E-5A24-48E9-9609-81623C45700C}"/>
              </a:ext>
            </a:extLst>
          </p:cNvPr>
          <p:cNvSpPr>
            <a:spLocks noGrp="1"/>
          </p:cNvSpPr>
          <p:nvPr>
            <p:ph type="ftr" sz="quarter" idx="10"/>
          </p:nvPr>
        </p:nvSpPr>
        <p:spPr/>
        <p:txBody>
          <a:bodyPr/>
          <a:lstStyle>
            <a:lvl1pPr>
              <a:defRPr/>
            </a:lvl1pPr>
          </a:lstStyle>
          <a:p>
            <a:pPr>
              <a:defRPr/>
            </a:pPr>
            <a:r>
              <a:rPr lang="en-US" altLang="en-US"/>
              <a:t>Name of Presentation</a:t>
            </a:r>
          </a:p>
        </p:txBody>
      </p:sp>
    </p:spTree>
    <p:extLst>
      <p:ext uri="{BB962C8B-B14F-4D97-AF65-F5344CB8AC3E}">
        <p14:creationId xmlns:p14="http://schemas.microsoft.com/office/powerpoint/2010/main" val="3836171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828800"/>
            <a:ext cx="3886200" cy="3886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28800"/>
            <a:ext cx="3886200" cy="3886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5">
            <a:extLst>
              <a:ext uri="{FF2B5EF4-FFF2-40B4-BE49-F238E27FC236}">
                <a16:creationId xmlns:a16="http://schemas.microsoft.com/office/drawing/2014/main" id="{75A744EF-E3D8-4F83-AF85-C8F5587078D7}"/>
              </a:ext>
            </a:extLst>
          </p:cNvPr>
          <p:cNvSpPr>
            <a:spLocks noGrp="1" noChangeArrowheads="1"/>
          </p:cNvSpPr>
          <p:nvPr>
            <p:ph type="ftr" sz="quarter" idx="10"/>
          </p:nvPr>
        </p:nvSpPr>
        <p:spPr/>
        <p:txBody>
          <a:bodyPr/>
          <a:lstStyle>
            <a:lvl1pPr>
              <a:defRPr>
                <a:latin typeface="+mn-lt"/>
              </a:defRPr>
            </a:lvl1pPr>
          </a:lstStyle>
          <a:p>
            <a:pPr>
              <a:defRPr/>
            </a:pPr>
            <a:r>
              <a:rPr lang="en-US" altLang="en-US"/>
              <a:t>Name of  Presentation</a:t>
            </a:r>
          </a:p>
        </p:txBody>
      </p:sp>
    </p:spTree>
    <p:extLst>
      <p:ext uri="{BB962C8B-B14F-4D97-AF65-F5344CB8AC3E}">
        <p14:creationId xmlns:p14="http://schemas.microsoft.com/office/powerpoint/2010/main" val="233343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731837"/>
            <a:ext cx="7886700" cy="1325563"/>
          </a:xfrm>
        </p:spPr>
        <p:txBody>
          <a:bodyPr/>
          <a:lstStyle/>
          <a:p>
            <a:r>
              <a:rPr lang="en-US" dirty="0"/>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5">
            <a:extLst>
              <a:ext uri="{FF2B5EF4-FFF2-40B4-BE49-F238E27FC236}">
                <a16:creationId xmlns:a16="http://schemas.microsoft.com/office/drawing/2014/main" id="{3F71FE95-0D9B-43C1-BAB5-73C6347B3947}"/>
              </a:ext>
            </a:extLst>
          </p:cNvPr>
          <p:cNvSpPr>
            <a:spLocks noGrp="1" noChangeArrowheads="1"/>
          </p:cNvSpPr>
          <p:nvPr>
            <p:ph type="ftr" sz="quarter" idx="10"/>
          </p:nvPr>
        </p:nvSpPr>
        <p:spPr/>
        <p:txBody>
          <a:bodyPr/>
          <a:lstStyle>
            <a:lvl1pPr>
              <a:defRPr>
                <a:latin typeface="+mn-lt"/>
              </a:defRPr>
            </a:lvl1pPr>
          </a:lstStyle>
          <a:p>
            <a:pPr>
              <a:defRPr/>
            </a:pPr>
            <a:r>
              <a:rPr lang="en-US" altLang="en-US"/>
              <a:t>Name of  Presentation</a:t>
            </a:r>
          </a:p>
        </p:txBody>
      </p:sp>
    </p:spTree>
    <p:extLst>
      <p:ext uri="{BB962C8B-B14F-4D97-AF65-F5344CB8AC3E}">
        <p14:creationId xmlns:p14="http://schemas.microsoft.com/office/powerpoint/2010/main" val="2729084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5">
            <a:extLst>
              <a:ext uri="{FF2B5EF4-FFF2-40B4-BE49-F238E27FC236}">
                <a16:creationId xmlns:a16="http://schemas.microsoft.com/office/drawing/2014/main" id="{75664E56-E097-4786-A94E-64D3D996C9AE}"/>
              </a:ext>
            </a:extLst>
          </p:cNvPr>
          <p:cNvSpPr>
            <a:spLocks noGrp="1" noChangeArrowheads="1"/>
          </p:cNvSpPr>
          <p:nvPr>
            <p:ph type="ftr" sz="quarter" idx="10"/>
          </p:nvPr>
        </p:nvSpPr>
        <p:spPr/>
        <p:txBody>
          <a:bodyPr/>
          <a:lstStyle>
            <a:lvl1pPr>
              <a:defRPr/>
            </a:lvl1pPr>
          </a:lstStyle>
          <a:p>
            <a:pPr>
              <a:defRPr/>
            </a:pPr>
            <a:r>
              <a:rPr lang="en-US" altLang="en-US"/>
              <a:t>Name of  Presentation</a:t>
            </a:r>
          </a:p>
        </p:txBody>
      </p:sp>
    </p:spTree>
    <p:extLst>
      <p:ext uri="{BB962C8B-B14F-4D97-AF65-F5344CB8AC3E}">
        <p14:creationId xmlns:p14="http://schemas.microsoft.com/office/powerpoint/2010/main" val="117779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35A1F049-96D0-4FE9-ABEE-3D9BDA87E18F}"/>
              </a:ext>
            </a:extLst>
          </p:cNvPr>
          <p:cNvSpPr>
            <a:spLocks noGrp="1" noChangeArrowheads="1"/>
          </p:cNvSpPr>
          <p:nvPr>
            <p:ph type="ftr" sz="quarter" idx="10"/>
          </p:nvPr>
        </p:nvSpPr>
        <p:spPr>
          <a:ln/>
        </p:spPr>
        <p:txBody>
          <a:bodyPr/>
          <a:lstStyle>
            <a:lvl1pPr>
              <a:defRPr/>
            </a:lvl1pPr>
          </a:lstStyle>
          <a:p>
            <a:pPr>
              <a:defRPr/>
            </a:pPr>
            <a:r>
              <a:rPr lang="en-US" altLang="en-US"/>
              <a:t>Name of Presentation</a:t>
            </a:r>
          </a:p>
        </p:txBody>
      </p:sp>
    </p:spTree>
    <p:extLst>
      <p:ext uri="{BB962C8B-B14F-4D97-AF65-F5344CB8AC3E}">
        <p14:creationId xmlns:p14="http://schemas.microsoft.com/office/powerpoint/2010/main" val="986056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45731"/>
            <a:ext cx="2949575"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199" y="2667000"/>
            <a:ext cx="2949575" cy="28194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Rectangle 5">
            <a:extLst>
              <a:ext uri="{FF2B5EF4-FFF2-40B4-BE49-F238E27FC236}">
                <a16:creationId xmlns:a16="http://schemas.microsoft.com/office/drawing/2014/main" id="{434C750A-49B6-4FEF-8348-20A9382FBDC6}"/>
              </a:ext>
            </a:extLst>
          </p:cNvPr>
          <p:cNvSpPr>
            <a:spLocks noGrp="1" noChangeArrowheads="1"/>
          </p:cNvSpPr>
          <p:nvPr>
            <p:ph type="ftr" sz="quarter" idx="10"/>
          </p:nvPr>
        </p:nvSpPr>
        <p:spPr>
          <a:ln/>
        </p:spPr>
        <p:txBody>
          <a:bodyPr/>
          <a:lstStyle>
            <a:lvl1pPr>
              <a:defRPr/>
            </a:lvl1pPr>
          </a:lstStyle>
          <a:p>
            <a:pPr>
              <a:defRPr/>
            </a:pPr>
            <a:r>
              <a:rPr lang="en-US" altLang="en-US"/>
              <a:t>Name of Presentation</a:t>
            </a:r>
          </a:p>
        </p:txBody>
      </p:sp>
    </p:spTree>
    <p:extLst>
      <p:ext uri="{BB962C8B-B14F-4D97-AF65-F5344CB8AC3E}">
        <p14:creationId xmlns:p14="http://schemas.microsoft.com/office/powerpoint/2010/main" val="38159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 name="Rectangle 10">
            <a:extLst>
              <a:ext uri="{FF2B5EF4-FFF2-40B4-BE49-F238E27FC236}">
                <a16:creationId xmlns:a16="http://schemas.microsoft.com/office/drawing/2014/main" id="{C023E52F-818B-43C7-8650-D5CC2ABBA8D6}"/>
              </a:ext>
            </a:extLst>
          </p:cNvPr>
          <p:cNvSpPr>
            <a:spLocks noChangeArrowheads="1"/>
          </p:cNvSpPr>
          <p:nvPr userDrawn="1"/>
        </p:nvSpPr>
        <p:spPr bwMode="auto">
          <a:xfrm>
            <a:off x="0" y="338138"/>
            <a:ext cx="9144000" cy="347662"/>
          </a:xfrm>
          <a:prstGeom prst="rect">
            <a:avLst/>
          </a:prstGeom>
          <a:gradFill rotWithShape="0">
            <a:gsLst>
              <a:gs pos="0">
                <a:srgbClr val="333333"/>
              </a:gs>
              <a:gs pos="100000">
                <a:schemeClr val="tx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a:defRPr/>
            </a:pPr>
            <a:endParaRPr lang="en-US" altLang="en-US"/>
          </a:p>
        </p:txBody>
      </p:sp>
      <p:sp>
        <p:nvSpPr>
          <p:cNvPr id="1026" name="Rectangle 2">
            <a:extLst>
              <a:ext uri="{FF2B5EF4-FFF2-40B4-BE49-F238E27FC236}">
                <a16:creationId xmlns:a16="http://schemas.microsoft.com/office/drawing/2014/main" id="{1D919825-C524-4EF2-9E4E-3ABB4862DD4F}"/>
              </a:ext>
            </a:extLst>
          </p:cNvPr>
          <p:cNvSpPr>
            <a:spLocks noGrp="1" noChangeArrowheads="1"/>
          </p:cNvSpPr>
          <p:nvPr>
            <p:ph type="title"/>
          </p:nvPr>
        </p:nvSpPr>
        <p:spPr bwMode="auto">
          <a:xfrm>
            <a:off x="609600" y="762000"/>
            <a:ext cx="7924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ltLang="en-US" dirty="0"/>
              <a:t>Click to edit Master title style</a:t>
            </a:r>
          </a:p>
        </p:txBody>
      </p:sp>
      <p:sp>
        <p:nvSpPr>
          <p:cNvPr id="1027" name="Rectangle 3">
            <a:extLst>
              <a:ext uri="{FF2B5EF4-FFF2-40B4-BE49-F238E27FC236}">
                <a16:creationId xmlns:a16="http://schemas.microsoft.com/office/drawing/2014/main" id="{B5CD3996-45A8-4853-A877-ECDB4869A258}"/>
              </a:ext>
            </a:extLst>
          </p:cNvPr>
          <p:cNvSpPr>
            <a:spLocks noGrp="1" noChangeArrowheads="1"/>
          </p:cNvSpPr>
          <p:nvPr>
            <p:ph type="body" idx="1"/>
          </p:nvPr>
        </p:nvSpPr>
        <p:spPr bwMode="auto">
          <a:xfrm>
            <a:off x="609600" y="1752600"/>
            <a:ext cx="79248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9" name="Rectangle 5">
            <a:extLst>
              <a:ext uri="{FF2B5EF4-FFF2-40B4-BE49-F238E27FC236}">
                <a16:creationId xmlns:a16="http://schemas.microsoft.com/office/drawing/2014/main" id="{F6BEE653-C442-4028-8246-1F118E74B7AB}"/>
              </a:ext>
            </a:extLst>
          </p:cNvPr>
          <p:cNvSpPr>
            <a:spLocks noGrp="1" noChangeArrowheads="1"/>
          </p:cNvSpPr>
          <p:nvPr>
            <p:ph type="ftr" sz="quarter" idx="3"/>
          </p:nvPr>
        </p:nvSpPr>
        <p:spPr bwMode="auto">
          <a:xfrm>
            <a:off x="609600" y="381000"/>
            <a:ext cx="5105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defRPr sz="1200">
                <a:solidFill>
                  <a:schemeClr val="bg1"/>
                </a:solidFill>
                <a:latin typeface="Arial" charset="0"/>
                <a:ea typeface="Osaka" charset="0"/>
              </a:defRPr>
            </a:lvl1pPr>
          </a:lstStyle>
          <a:p>
            <a:pPr>
              <a:defRPr/>
            </a:pPr>
            <a:r>
              <a:rPr lang="en-US" altLang="en-US"/>
              <a:t>Name of Presentation</a:t>
            </a:r>
          </a:p>
        </p:txBody>
      </p:sp>
      <p:sp>
        <p:nvSpPr>
          <p:cNvPr id="1036" name="Text Box 12">
            <a:extLst>
              <a:ext uri="{FF2B5EF4-FFF2-40B4-BE49-F238E27FC236}">
                <a16:creationId xmlns:a16="http://schemas.microsoft.com/office/drawing/2014/main" id="{D1CBFA60-C116-40C5-BB14-78F1DF33866F}"/>
              </a:ext>
            </a:extLst>
          </p:cNvPr>
          <p:cNvSpPr txBox="1">
            <a:spLocks noChangeArrowheads="1"/>
          </p:cNvSpPr>
          <p:nvPr userDrawn="1"/>
        </p:nvSpPr>
        <p:spPr bwMode="auto">
          <a:xfrm>
            <a:off x="609600" y="1524000"/>
            <a:ext cx="7924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tLang="en-US" sz="1200" b="1">
                <a:solidFill>
                  <a:schemeClr val="bg1"/>
                </a:solidFill>
                <a:latin typeface="Arial" charset="0"/>
                <a:ea typeface="Osaka" charset="0"/>
              </a:rPr>
              <a:t>Boston University</a:t>
            </a:r>
            <a:r>
              <a:rPr lang="en-US" altLang="en-US" sz="1200">
                <a:solidFill>
                  <a:schemeClr val="bg1"/>
                </a:solidFill>
                <a:latin typeface="Arial" charset="0"/>
                <a:ea typeface="Osaka" charset="0"/>
              </a:rPr>
              <a:t> Slideshow Title Goes Here</a:t>
            </a:r>
          </a:p>
        </p:txBody>
      </p:sp>
      <p:pic>
        <p:nvPicPr>
          <p:cNvPr id="1031" name="Picture 9">
            <a:extLst>
              <a:ext uri="{FF2B5EF4-FFF2-40B4-BE49-F238E27FC236}">
                <a16:creationId xmlns:a16="http://schemas.microsoft.com/office/drawing/2014/main" id="{D9CF637F-B9FA-4A2A-A9C6-5C7508036712}"/>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609600" y="5867400"/>
            <a:ext cx="2438400"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a:extLst>
              <a:ext uri="{FF2B5EF4-FFF2-40B4-BE49-F238E27FC236}">
                <a16:creationId xmlns:a16="http://schemas.microsoft.com/office/drawing/2014/main" id="{1F273291-54B0-4C1D-BEAC-330F8A57DAD0}"/>
              </a:ext>
            </a:extLst>
          </p:cNvPr>
          <p:cNvCxnSpPr/>
          <p:nvPr userDrawn="1"/>
        </p:nvCxnSpPr>
        <p:spPr>
          <a:xfrm>
            <a:off x="0" y="5715000"/>
            <a:ext cx="9144000" cy="0"/>
          </a:xfrm>
          <a:prstGeom prst="line">
            <a:avLst/>
          </a:prstGeom>
          <a:ln w="38100">
            <a:solidFill>
              <a:srgbClr val="CF0A2C"/>
            </a:solidFill>
          </a:ln>
          <a:effectLst/>
        </p:spPr>
        <p:style>
          <a:lnRef idx="2">
            <a:schemeClr val="accent1"/>
          </a:lnRef>
          <a:fillRef idx="0">
            <a:schemeClr val="accent1"/>
          </a:fillRef>
          <a:effectRef idx="1">
            <a:schemeClr val="accent1"/>
          </a:effectRef>
          <a:fontRef idx="minor">
            <a:schemeClr val="tx1"/>
          </a:fontRef>
        </p:style>
      </p:cxnSp>
      <p:pic>
        <p:nvPicPr>
          <p:cNvPr id="1033" name="Picture 12" descr="standardfooter_sized.jpg">
            <a:extLst>
              <a:ext uri="{FF2B5EF4-FFF2-40B4-BE49-F238E27FC236}">
                <a16:creationId xmlns:a16="http://schemas.microsoft.com/office/drawing/2014/main" id="{425E58C1-DEE6-49FA-88EA-D8D79549F1EA}"/>
              </a:ext>
            </a:extLst>
          </p:cNvPr>
          <p:cNvPicPr>
            <a:picLocks noChangeAspect="1"/>
          </p:cNvPicPr>
          <p:nvPr userDrawn="1"/>
        </p:nvPicPr>
        <p:blipFill>
          <a:blip r:embed="rId13">
            <a:extLst>
              <a:ext uri="{28A0092B-C50C-407E-A947-70E740481C1C}">
                <a14:useLocalDpi xmlns:a14="http://schemas.microsoft.com/office/drawing/2010/main" val="0"/>
              </a:ext>
            </a:extLst>
          </a:blip>
          <a:srcRect t="93661"/>
          <a:stretch>
            <a:fillRect/>
          </a:stretch>
        </p:blipFill>
        <p:spPr bwMode="auto">
          <a:xfrm>
            <a:off x="0" y="0"/>
            <a:ext cx="9144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1708667"/>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Lst>
  <p:hf sldNum="0" hdr="0"/>
  <p:txStyles>
    <p:titleStyle>
      <a:lvl1pPr algn="l" rtl="0" eaLnBrk="0" fontAlgn="base" hangingPunct="0">
        <a:spcBef>
          <a:spcPct val="0"/>
        </a:spcBef>
        <a:spcAft>
          <a:spcPct val="0"/>
        </a:spcAft>
        <a:defRPr sz="2800" kern="1200">
          <a:solidFill>
            <a:schemeClr val="tx1"/>
          </a:solidFill>
          <a:latin typeface="+mj-lt"/>
          <a:ea typeface="+mj-ea"/>
          <a:cs typeface="Arial" panose="020B0604020202020204" pitchFamily="34" charset="0"/>
        </a:defRPr>
      </a:lvl1pPr>
      <a:lvl2pPr algn="l" rtl="0" eaLnBrk="0" fontAlgn="base" hangingPunct="0">
        <a:spcBef>
          <a:spcPct val="0"/>
        </a:spcBef>
        <a:spcAft>
          <a:spcPct val="0"/>
        </a:spcAft>
        <a:defRPr sz="2800">
          <a:solidFill>
            <a:schemeClr val="tx1"/>
          </a:solidFill>
          <a:latin typeface="Arial" panose="020B0604020202020204" pitchFamily="34" charset="0"/>
          <a:ea typeface="Osaka" charset="0"/>
          <a:cs typeface="Arial" panose="020B0604020202020204" pitchFamily="34" charset="0"/>
        </a:defRPr>
      </a:lvl2pPr>
      <a:lvl3pPr algn="l" rtl="0" eaLnBrk="0" fontAlgn="base" hangingPunct="0">
        <a:spcBef>
          <a:spcPct val="0"/>
        </a:spcBef>
        <a:spcAft>
          <a:spcPct val="0"/>
        </a:spcAft>
        <a:defRPr sz="2800">
          <a:solidFill>
            <a:schemeClr val="tx1"/>
          </a:solidFill>
          <a:latin typeface="Arial" panose="020B0604020202020204" pitchFamily="34" charset="0"/>
          <a:ea typeface="Osaka" charset="0"/>
          <a:cs typeface="Arial" panose="020B0604020202020204" pitchFamily="34" charset="0"/>
        </a:defRPr>
      </a:lvl3pPr>
      <a:lvl4pPr algn="l" rtl="0" eaLnBrk="0" fontAlgn="base" hangingPunct="0">
        <a:spcBef>
          <a:spcPct val="0"/>
        </a:spcBef>
        <a:spcAft>
          <a:spcPct val="0"/>
        </a:spcAft>
        <a:defRPr sz="2800">
          <a:solidFill>
            <a:schemeClr val="tx1"/>
          </a:solidFill>
          <a:latin typeface="Arial" panose="020B0604020202020204" pitchFamily="34" charset="0"/>
          <a:ea typeface="Osaka" charset="0"/>
          <a:cs typeface="Arial" panose="020B0604020202020204" pitchFamily="34" charset="0"/>
        </a:defRPr>
      </a:lvl4pPr>
      <a:lvl5pPr algn="l" rtl="0" eaLnBrk="0" fontAlgn="base" hangingPunct="0">
        <a:spcBef>
          <a:spcPct val="0"/>
        </a:spcBef>
        <a:spcAft>
          <a:spcPct val="0"/>
        </a:spcAft>
        <a:defRPr sz="2800">
          <a:solidFill>
            <a:schemeClr val="tx1"/>
          </a:solidFill>
          <a:latin typeface="Arial" panose="020B0604020202020204" pitchFamily="34" charset="0"/>
          <a:ea typeface="Osaka" charset="0"/>
          <a:cs typeface="Arial" panose="020B0604020202020204" pitchFamily="34" charset="0"/>
        </a:defRPr>
      </a:lvl5pPr>
      <a:lvl6pPr marL="457200" algn="l" rtl="0" fontAlgn="base">
        <a:spcBef>
          <a:spcPct val="0"/>
        </a:spcBef>
        <a:spcAft>
          <a:spcPct val="0"/>
        </a:spcAft>
        <a:defRPr sz="2400">
          <a:solidFill>
            <a:schemeClr val="tx1"/>
          </a:solidFill>
          <a:latin typeface="Arial" charset="0"/>
          <a:ea typeface="Osaka" charset="0"/>
        </a:defRPr>
      </a:lvl6pPr>
      <a:lvl7pPr marL="914400" algn="l" rtl="0" fontAlgn="base">
        <a:spcBef>
          <a:spcPct val="0"/>
        </a:spcBef>
        <a:spcAft>
          <a:spcPct val="0"/>
        </a:spcAft>
        <a:defRPr sz="2400">
          <a:solidFill>
            <a:schemeClr val="tx1"/>
          </a:solidFill>
          <a:latin typeface="Arial" charset="0"/>
          <a:ea typeface="Osaka" charset="0"/>
        </a:defRPr>
      </a:lvl7pPr>
      <a:lvl8pPr marL="1371600" algn="l" rtl="0" fontAlgn="base">
        <a:spcBef>
          <a:spcPct val="0"/>
        </a:spcBef>
        <a:spcAft>
          <a:spcPct val="0"/>
        </a:spcAft>
        <a:defRPr sz="2400">
          <a:solidFill>
            <a:schemeClr val="tx1"/>
          </a:solidFill>
          <a:latin typeface="Arial" charset="0"/>
          <a:ea typeface="Osaka" charset="0"/>
        </a:defRPr>
      </a:lvl8pPr>
      <a:lvl9pPr marL="1828800" algn="l" rtl="0" fontAlgn="base">
        <a:spcBef>
          <a:spcPct val="0"/>
        </a:spcBef>
        <a:spcAft>
          <a:spcPct val="0"/>
        </a:spcAft>
        <a:defRPr sz="2400">
          <a:solidFill>
            <a:schemeClr val="tx1"/>
          </a:solidFill>
          <a:latin typeface="Arial" charset="0"/>
          <a:ea typeface="Osaka" charset="0"/>
        </a:defRPr>
      </a:lvl9pPr>
    </p:titleStyle>
    <p:bodyStyle>
      <a:lvl1pPr marL="342900" indent="-342900" algn="l" rtl="0" eaLnBrk="0" fontAlgn="base" hangingPunct="0">
        <a:spcBef>
          <a:spcPct val="20000"/>
        </a:spcBef>
        <a:spcAft>
          <a:spcPct val="0"/>
        </a:spcAft>
        <a:buClr>
          <a:srgbClr val="C00000"/>
        </a:buClr>
        <a:buFont typeface="Wingdings" panose="05000000000000000000" pitchFamily="2" charset="2"/>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C00000"/>
        </a:buClr>
        <a:buFont typeface="Wingdings" panose="05000000000000000000" pitchFamily="2" charset="2"/>
        <a:buChar char="§"/>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C00000"/>
        </a:buClr>
        <a:buFont typeface="Wingdings" panose="05000000000000000000" pitchFamily="2" charset="2"/>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C00000"/>
        </a:buClr>
        <a:buFont typeface="Wingdings" panose="05000000000000000000" pitchFamily="2" charset="2"/>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C00000"/>
        </a:buClr>
        <a:buFont typeface="Wingdings" panose="05000000000000000000" pitchFamily="2" charset="2"/>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provideaccess.org/wp-content/uploads/2012/09/Communication_Skills_-_OARS_.pdf" TargetMode="External"/><Relationship Id="rId3" Type="http://schemas.openxmlformats.org/officeDocument/2006/relationships/hyperlink" Target="https://youtu.be/Twlow2pXsv0" TargetMode="External"/><Relationship Id="rId7" Type="http://schemas.openxmlformats.org/officeDocument/2006/relationships/hyperlink" Target="http://www.myacpa.org/sites/default/files/Intervention%20Handout.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www.umass.edu/studentlife/sites/default/files/documents/pdf/Motivational_Interviewing_Definition_Principles_Approach.pdf" TargetMode="External"/><Relationship Id="rId5" Type="http://schemas.openxmlformats.org/officeDocument/2006/relationships/hyperlink" Target="https://youtu.be/-RXy8Li3ZaE" TargetMode="External"/><Relationship Id="rId4" Type="http://schemas.openxmlformats.org/officeDocument/2006/relationships/hyperlink" Target="https://youtu.be/kN7T-cmb_l0" TargetMode="External"/><Relationship Id="rId9" Type="http://schemas.openxmlformats.org/officeDocument/2006/relationships/hyperlink" Target="https://aidsetc.org/sites/default/files/resources_files/etres-441.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youtu.be/Twlow2pXsv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youtu.be/kN7T-cmb_l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youtu.be/-RXy8Li3Za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25195D2B-0621-4550-8BA4-24BB63768B89}"/>
              </a:ext>
            </a:extLst>
          </p:cNvPr>
          <p:cNvSpPr>
            <a:spLocks noGrp="1" noChangeArrowheads="1"/>
          </p:cNvSpPr>
          <p:nvPr>
            <p:ph type="ctrTitle"/>
          </p:nvPr>
        </p:nvSpPr>
        <p:spPr/>
        <p:txBody>
          <a:bodyPr/>
          <a:lstStyle/>
          <a:p>
            <a:pPr eaLnBrk="1" hangingPunct="1">
              <a:defRPr/>
            </a:pPr>
            <a:r>
              <a:rPr lang="es-US" dirty="0"/>
              <a:t>Entrevista motivacional </a:t>
            </a:r>
            <a:br>
              <a:rPr lang="es-US" dirty="0"/>
            </a:br>
            <a:r>
              <a:rPr lang="es-US" dirty="0"/>
              <a:t>y escucha activa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B5B08FC5-58C2-4F5C-A7A1-06E859D18143}"/>
              </a:ext>
            </a:extLst>
          </p:cNvPr>
          <p:cNvSpPr>
            <a:spLocks noGrp="1"/>
          </p:cNvSpPr>
          <p:nvPr>
            <p:ph type="ft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US" sz="1200" b="0" i="0" u="none" strike="noStrike" cap="none" normalizeH="0" baseline="0" noProof="0">
                <a:ln>
                  <a:noFill/>
                </a:ln>
                <a:solidFill>
                  <a:srgbClr val="FFFFFF"/>
                </a:solidFill>
                <a:uLnTx/>
                <a:uFillTx/>
                <a:latin typeface="Arial"/>
                <a:ea typeface="Osaka" charset="0"/>
                <a:cs typeface="+mn-cs"/>
              </a:rPr>
              <a:t>Entrevista motivacional y escucha activa</a:t>
            </a:r>
          </a:p>
        </p:txBody>
      </p:sp>
      <p:sp>
        <p:nvSpPr>
          <p:cNvPr id="5122" name="Rectangle 2">
            <a:extLst>
              <a:ext uri="{FF2B5EF4-FFF2-40B4-BE49-F238E27FC236}">
                <a16:creationId xmlns:a16="http://schemas.microsoft.com/office/drawing/2014/main" id="{576F083E-138B-4244-A5B7-A39478A0714D}"/>
              </a:ext>
            </a:extLst>
          </p:cNvPr>
          <p:cNvSpPr>
            <a:spLocks noGrp="1" noChangeArrowheads="1"/>
          </p:cNvSpPr>
          <p:nvPr>
            <p:ph type="title"/>
          </p:nvPr>
        </p:nvSpPr>
        <p:spPr>
          <a:xfrm>
            <a:off x="609600" y="784034"/>
            <a:ext cx="7924800" cy="685800"/>
          </a:xfrm>
        </p:spPr>
        <p:txBody>
          <a:bodyPr/>
          <a:lstStyle/>
          <a:p>
            <a:pPr eaLnBrk="1" hangingPunct="1">
              <a:defRPr/>
            </a:pPr>
            <a:r>
              <a:rPr lang="es-US" dirty="0"/>
              <a:t>Estrategias centrales para destacar o apoyar </a:t>
            </a:r>
            <a:br>
              <a:rPr lang="es-US" dirty="0"/>
            </a:br>
            <a:r>
              <a:rPr lang="es-US" dirty="0"/>
              <a:t>a alguien con ambivalencia</a:t>
            </a:r>
          </a:p>
        </p:txBody>
      </p:sp>
      <p:sp>
        <p:nvSpPr>
          <p:cNvPr id="5123" name="Rectangle 3">
            <a:extLst>
              <a:ext uri="{FF2B5EF4-FFF2-40B4-BE49-F238E27FC236}">
                <a16:creationId xmlns:a16="http://schemas.microsoft.com/office/drawing/2014/main" id="{99F9C154-FAA5-42BA-9207-086B10995C70}"/>
              </a:ext>
            </a:extLst>
          </p:cNvPr>
          <p:cNvSpPr>
            <a:spLocks noGrp="1" noChangeArrowheads="1"/>
          </p:cNvSpPr>
          <p:nvPr>
            <p:ph type="body" idx="1"/>
          </p:nvPr>
        </p:nvSpPr>
        <p:spPr>
          <a:xfrm>
            <a:off x="609600" y="1783228"/>
            <a:ext cx="7924800" cy="3886200"/>
          </a:xfrm>
        </p:spPr>
        <p:txBody>
          <a:bodyPr/>
          <a:lstStyle/>
          <a:p>
            <a:pPr marL="428625"/>
            <a:r>
              <a:rPr lang="es-US" sz="2000" dirty="0"/>
              <a:t>Expresen empatía. </a:t>
            </a:r>
          </a:p>
          <a:p>
            <a:pPr marL="85725" indent="0">
              <a:buNone/>
            </a:pPr>
            <a:r>
              <a:rPr lang="es-US" sz="2000" dirty="0"/>
              <a:t>	-el esfuerzo por “ponerse en su lugar” y sentir lo que </a:t>
            </a:r>
            <a:br>
              <a:rPr lang="es-US" sz="2000" dirty="0"/>
            </a:br>
            <a:r>
              <a:rPr lang="es-US" sz="2000" dirty="0"/>
              <a:t>	están pasando</a:t>
            </a:r>
          </a:p>
          <a:p>
            <a:pPr marL="428625"/>
            <a:r>
              <a:rPr lang="es-US" sz="2000" dirty="0"/>
              <a:t>Desarrollen la discrepancia.</a:t>
            </a:r>
          </a:p>
          <a:p>
            <a:pPr marL="85725" indent="0">
              <a:buNone/>
            </a:pPr>
            <a:r>
              <a:rPr lang="es-US" sz="2000" dirty="0"/>
              <a:t>	-señalen conflictos entre los objetivos y los 	comportamientos establecidos.</a:t>
            </a:r>
          </a:p>
          <a:p>
            <a:pPr marL="428625"/>
            <a:r>
              <a:rPr lang="es-US" sz="2000" dirty="0"/>
              <a:t>Respondan a posibles desacuerdos. </a:t>
            </a:r>
          </a:p>
          <a:p>
            <a:pPr marL="85725" indent="0">
              <a:buNone/>
            </a:pPr>
            <a:r>
              <a:rPr lang="es-US" sz="2000" dirty="0"/>
              <a:t>	-sin discutir ni pelear</a:t>
            </a:r>
          </a:p>
          <a:p>
            <a:pPr marL="428625"/>
            <a:r>
              <a:rPr lang="es-US" sz="2000" dirty="0"/>
              <a:t>Apoyen la autoeficacia.</a:t>
            </a:r>
          </a:p>
          <a:p>
            <a:pPr marL="85725" indent="0">
              <a:buNone/>
            </a:pPr>
            <a:r>
              <a:rPr lang="es-US" sz="2000" dirty="0"/>
              <a:t> 	-refuercen la capacidad de las personas para lograr </a:t>
            </a:r>
            <a:br>
              <a:rPr lang="es-US" sz="2000" dirty="0"/>
            </a:br>
            <a:r>
              <a:rPr lang="es-US" sz="2000" dirty="0"/>
              <a:t>	sus objetivos</a:t>
            </a:r>
          </a:p>
        </p:txBody>
      </p:sp>
      <p:sp>
        <p:nvSpPr>
          <p:cNvPr id="5127" name="Rectangle 7">
            <a:extLst>
              <a:ext uri="{FF2B5EF4-FFF2-40B4-BE49-F238E27FC236}">
                <a16:creationId xmlns:a16="http://schemas.microsoft.com/office/drawing/2014/main" id="{DFC76EEB-CBEB-4C06-97A7-22DF80745564}"/>
              </a:ext>
            </a:extLst>
          </p:cNvPr>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charset="0"/>
              <a:ea typeface="Osaka" pitchFamily="-64" charset="-128"/>
              <a:cs typeface="+mn-cs"/>
            </a:endParaRPr>
          </a:p>
        </p:txBody>
      </p:sp>
    </p:spTree>
    <p:extLst>
      <p:ext uri="{BB962C8B-B14F-4D97-AF65-F5344CB8AC3E}">
        <p14:creationId xmlns:p14="http://schemas.microsoft.com/office/powerpoint/2010/main" val="2243262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B5B08FC5-58C2-4F5C-A7A1-06E859D18143}"/>
              </a:ext>
            </a:extLst>
          </p:cNvPr>
          <p:cNvSpPr>
            <a:spLocks noGrp="1"/>
          </p:cNvSpPr>
          <p:nvPr>
            <p:ph type="ft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US" sz="1200" b="0" i="0" u="none" strike="noStrike" cap="none" normalizeH="0" baseline="0" noProof="0">
                <a:ln>
                  <a:noFill/>
                </a:ln>
                <a:solidFill>
                  <a:srgbClr val="FFFFFF"/>
                </a:solidFill>
                <a:uLnTx/>
                <a:uFillTx/>
                <a:latin typeface="Arial"/>
                <a:ea typeface="Osaka" charset="0"/>
                <a:cs typeface="+mn-cs"/>
              </a:rPr>
              <a:t>Entrevista motivacional y escucha activa</a:t>
            </a:r>
          </a:p>
        </p:txBody>
      </p:sp>
      <p:sp>
        <p:nvSpPr>
          <p:cNvPr id="5122" name="Rectangle 2">
            <a:extLst>
              <a:ext uri="{FF2B5EF4-FFF2-40B4-BE49-F238E27FC236}">
                <a16:creationId xmlns:a16="http://schemas.microsoft.com/office/drawing/2014/main" id="{576F083E-138B-4244-A5B7-A39478A0714D}"/>
              </a:ext>
            </a:extLst>
          </p:cNvPr>
          <p:cNvSpPr>
            <a:spLocks noGrp="1" noChangeArrowheads="1"/>
          </p:cNvSpPr>
          <p:nvPr>
            <p:ph type="title"/>
          </p:nvPr>
        </p:nvSpPr>
        <p:spPr/>
        <p:txBody>
          <a:bodyPr/>
          <a:lstStyle/>
          <a:p>
            <a:pPr eaLnBrk="1" hangingPunct="1">
              <a:defRPr/>
            </a:pPr>
            <a:r>
              <a:rPr lang="es-US" dirty="0"/>
              <a:t>Habilidades de asesoramiento para promover </a:t>
            </a:r>
            <a:br>
              <a:rPr lang="es-US" dirty="0"/>
            </a:br>
            <a:r>
              <a:rPr lang="es-US" dirty="0"/>
              <a:t>el cambio de comportamiento</a:t>
            </a:r>
          </a:p>
        </p:txBody>
      </p:sp>
      <p:sp>
        <p:nvSpPr>
          <p:cNvPr id="5123" name="Rectangle 3">
            <a:extLst>
              <a:ext uri="{FF2B5EF4-FFF2-40B4-BE49-F238E27FC236}">
                <a16:creationId xmlns:a16="http://schemas.microsoft.com/office/drawing/2014/main" id="{99F9C154-FAA5-42BA-9207-086B10995C70}"/>
              </a:ext>
            </a:extLst>
          </p:cNvPr>
          <p:cNvSpPr>
            <a:spLocks noGrp="1" noChangeArrowheads="1"/>
          </p:cNvSpPr>
          <p:nvPr>
            <p:ph type="body" idx="1"/>
          </p:nvPr>
        </p:nvSpPr>
        <p:spPr>
          <a:xfrm>
            <a:off x="609600" y="1752600"/>
            <a:ext cx="8534400" cy="3886200"/>
          </a:xfrm>
        </p:spPr>
        <p:txBody>
          <a:bodyPr/>
          <a:lstStyle/>
          <a:p>
            <a:pPr marL="85725" indent="0">
              <a:buNone/>
            </a:pPr>
            <a:r>
              <a:rPr lang="es-US" sz="2800" dirty="0"/>
              <a:t>Entrevista motivacional</a:t>
            </a:r>
          </a:p>
          <a:p>
            <a:pPr marL="0" indent="0" fontAlgn="t">
              <a:buNone/>
            </a:pPr>
            <a:endParaRPr lang="en-US" sz="2800" dirty="0"/>
          </a:p>
          <a:p>
            <a:pPr marL="0" indent="0" fontAlgn="t">
              <a:buNone/>
            </a:pPr>
            <a:r>
              <a:rPr lang="es-US" sz="2800" dirty="0"/>
              <a:t>	O: “Open-</a:t>
            </a:r>
            <a:r>
              <a:rPr lang="es-US" sz="2800" dirty="0" err="1"/>
              <a:t>ended</a:t>
            </a:r>
            <a:r>
              <a:rPr lang="es-US" sz="2800" dirty="0"/>
              <a:t> </a:t>
            </a:r>
            <a:r>
              <a:rPr lang="es-US" sz="2800" dirty="0" err="1"/>
              <a:t>questions</a:t>
            </a:r>
            <a:r>
              <a:rPr lang="es-US" sz="2800" dirty="0"/>
              <a:t>” </a:t>
            </a:r>
            <a:br>
              <a:rPr lang="es-US" sz="2800" dirty="0"/>
            </a:br>
            <a:r>
              <a:rPr lang="es-US" sz="2800" dirty="0"/>
              <a:t>	     (preguntas abiertas) </a:t>
            </a:r>
          </a:p>
          <a:p>
            <a:pPr marL="0" indent="0" fontAlgn="t">
              <a:buNone/>
            </a:pPr>
            <a:r>
              <a:rPr lang="es-US" sz="2800" dirty="0"/>
              <a:t>	A: "</a:t>
            </a:r>
            <a:r>
              <a:rPr lang="es-US" sz="2800" dirty="0" err="1"/>
              <a:t>Affirmations</a:t>
            </a:r>
            <a:r>
              <a:rPr lang="es-US" sz="2800" dirty="0"/>
              <a:t>" (afirmaciones)</a:t>
            </a:r>
          </a:p>
          <a:p>
            <a:pPr marL="0" indent="0" fontAlgn="t">
              <a:buNone/>
            </a:pPr>
            <a:r>
              <a:rPr lang="es-US" sz="2800" dirty="0"/>
              <a:t>	R: “</a:t>
            </a:r>
            <a:r>
              <a:rPr lang="es-US" sz="2800" dirty="0" err="1"/>
              <a:t>Reflective</a:t>
            </a:r>
            <a:r>
              <a:rPr lang="es-US" sz="2800" dirty="0"/>
              <a:t> </a:t>
            </a:r>
            <a:r>
              <a:rPr lang="es-US" sz="2800" dirty="0" err="1"/>
              <a:t>listening</a:t>
            </a:r>
            <a:r>
              <a:rPr lang="es-US" sz="2800" dirty="0"/>
              <a:t>” (escucha reflexiva)</a:t>
            </a:r>
          </a:p>
          <a:p>
            <a:pPr marL="0" indent="0" fontAlgn="t">
              <a:buNone/>
            </a:pPr>
            <a:r>
              <a:rPr lang="es-US" sz="2800" dirty="0"/>
              <a:t>	S: “</a:t>
            </a:r>
            <a:r>
              <a:rPr lang="es-US" sz="2800" dirty="0" err="1"/>
              <a:t>Summarizing</a:t>
            </a:r>
            <a:r>
              <a:rPr lang="es-US" sz="2800" dirty="0"/>
              <a:t>” (resumen)</a:t>
            </a:r>
          </a:p>
          <a:p>
            <a:pPr marL="85725" indent="0">
              <a:buNone/>
            </a:pPr>
            <a:endParaRPr lang="en-US" sz="2800" dirty="0"/>
          </a:p>
        </p:txBody>
      </p:sp>
      <p:sp>
        <p:nvSpPr>
          <p:cNvPr id="5127" name="Rectangle 7">
            <a:extLst>
              <a:ext uri="{FF2B5EF4-FFF2-40B4-BE49-F238E27FC236}">
                <a16:creationId xmlns:a16="http://schemas.microsoft.com/office/drawing/2014/main" id="{DFC76EEB-CBEB-4C06-97A7-22DF80745564}"/>
              </a:ext>
            </a:extLst>
          </p:cNvPr>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charset="0"/>
              <a:ea typeface="Osaka" pitchFamily="-64" charset="-128"/>
              <a:cs typeface="+mn-cs"/>
            </a:endParaRPr>
          </a:p>
        </p:txBody>
      </p:sp>
    </p:spTree>
    <p:extLst>
      <p:ext uri="{BB962C8B-B14F-4D97-AF65-F5344CB8AC3E}">
        <p14:creationId xmlns:p14="http://schemas.microsoft.com/office/powerpoint/2010/main" val="3808059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B5B08FC5-58C2-4F5C-A7A1-06E859D18143}"/>
              </a:ext>
            </a:extLst>
          </p:cNvPr>
          <p:cNvSpPr>
            <a:spLocks noGrp="1"/>
          </p:cNvSpPr>
          <p:nvPr>
            <p:ph type="ft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US" sz="1200" b="0" i="0" u="none" strike="noStrike" cap="none" normalizeH="0" baseline="0" noProof="0">
                <a:ln>
                  <a:noFill/>
                </a:ln>
                <a:solidFill>
                  <a:srgbClr val="FFFFFF"/>
                </a:solidFill>
                <a:uLnTx/>
                <a:uFillTx/>
                <a:latin typeface="Arial"/>
                <a:ea typeface="Osaka" charset="0"/>
                <a:cs typeface="+mn-cs"/>
              </a:rPr>
              <a:t>Entrevista motivacional y escucha activa</a:t>
            </a:r>
          </a:p>
        </p:txBody>
      </p:sp>
      <p:sp>
        <p:nvSpPr>
          <p:cNvPr id="5122" name="Rectangle 2">
            <a:extLst>
              <a:ext uri="{FF2B5EF4-FFF2-40B4-BE49-F238E27FC236}">
                <a16:creationId xmlns:a16="http://schemas.microsoft.com/office/drawing/2014/main" id="{576F083E-138B-4244-A5B7-A39478A0714D}"/>
              </a:ext>
            </a:extLst>
          </p:cNvPr>
          <p:cNvSpPr>
            <a:spLocks noGrp="1" noChangeArrowheads="1"/>
          </p:cNvSpPr>
          <p:nvPr>
            <p:ph type="title"/>
          </p:nvPr>
        </p:nvSpPr>
        <p:spPr/>
        <p:txBody>
          <a:bodyPr/>
          <a:lstStyle/>
          <a:p>
            <a:pPr eaLnBrk="1" hangingPunct="1">
              <a:defRPr/>
            </a:pPr>
            <a:r>
              <a:rPr lang="es-US"/>
              <a:t>Declaraciones reflexivas</a:t>
            </a:r>
          </a:p>
        </p:txBody>
      </p:sp>
      <p:sp>
        <p:nvSpPr>
          <p:cNvPr id="5127" name="Rectangle 7">
            <a:extLst>
              <a:ext uri="{FF2B5EF4-FFF2-40B4-BE49-F238E27FC236}">
                <a16:creationId xmlns:a16="http://schemas.microsoft.com/office/drawing/2014/main" id="{DFC76EEB-CBEB-4C06-97A7-22DF80745564}"/>
              </a:ext>
            </a:extLst>
          </p:cNvPr>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charset="0"/>
              <a:ea typeface="Osaka" pitchFamily="-64" charset="-128"/>
              <a:cs typeface="+mn-cs"/>
            </a:endParaRPr>
          </a:p>
        </p:txBody>
      </p:sp>
      <p:pic>
        <p:nvPicPr>
          <p:cNvPr id="4" name="Imagen 3">
            <a:extLst>
              <a:ext uri="{FF2B5EF4-FFF2-40B4-BE49-F238E27FC236}">
                <a16:creationId xmlns:a16="http://schemas.microsoft.com/office/drawing/2014/main" id="{5F74F6B9-DD0F-41C7-B153-8106828259E4}"/>
              </a:ext>
            </a:extLst>
          </p:cNvPr>
          <p:cNvPicPr>
            <a:picLocks noChangeAspect="1"/>
          </p:cNvPicPr>
          <p:nvPr/>
        </p:nvPicPr>
        <p:blipFill>
          <a:blip r:embed="rId3"/>
          <a:stretch>
            <a:fillRect/>
          </a:stretch>
        </p:blipFill>
        <p:spPr>
          <a:xfrm>
            <a:off x="1683042" y="1779683"/>
            <a:ext cx="5519864" cy="3566204"/>
          </a:xfrm>
          <a:prstGeom prst="rect">
            <a:avLst/>
          </a:prstGeom>
        </p:spPr>
      </p:pic>
    </p:spTree>
    <p:extLst>
      <p:ext uri="{BB962C8B-B14F-4D97-AF65-F5344CB8AC3E}">
        <p14:creationId xmlns:p14="http://schemas.microsoft.com/office/powerpoint/2010/main" val="2038482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B5B08FC5-58C2-4F5C-A7A1-06E859D18143}"/>
              </a:ext>
            </a:extLst>
          </p:cNvPr>
          <p:cNvSpPr>
            <a:spLocks noGrp="1"/>
          </p:cNvSpPr>
          <p:nvPr>
            <p:ph type="ft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US" sz="1200" b="0" i="0" u="none" strike="noStrike" cap="none" normalizeH="0" baseline="0" noProof="0">
                <a:ln>
                  <a:noFill/>
                </a:ln>
                <a:solidFill>
                  <a:srgbClr val="FFFFFF"/>
                </a:solidFill>
                <a:uLnTx/>
                <a:uFillTx/>
                <a:latin typeface="Arial"/>
                <a:ea typeface="Osaka" charset="0"/>
                <a:cs typeface="+mn-cs"/>
              </a:rPr>
              <a:t>Entrevista motivacional y escucha activa</a:t>
            </a:r>
          </a:p>
        </p:txBody>
      </p:sp>
      <p:sp>
        <p:nvSpPr>
          <p:cNvPr id="5122" name="Rectangle 2">
            <a:extLst>
              <a:ext uri="{FF2B5EF4-FFF2-40B4-BE49-F238E27FC236}">
                <a16:creationId xmlns:a16="http://schemas.microsoft.com/office/drawing/2014/main" id="{576F083E-138B-4244-A5B7-A39478A0714D}"/>
              </a:ext>
            </a:extLst>
          </p:cNvPr>
          <p:cNvSpPr>
            <a:spLocks noGrp="1" noChangeArrowheads="1"/>
          </p:cNvSpPr>
          <p:nvPr>
            <p:ph type="title"/>
          </p:nvPr>
        </p:nvSpPr>
        <p:spPr/>
        <p:txBody>
          <a:bodyPr/>
          <a:lstStyle/>
          <a:p>
            <a:pPr eaLnBrk="1" hangingPunct="1">
              <a:defRPr/>
            </a:pPr>
            <a:r>
              <a:rPr lang="es-US"/>
              <a:t>Practiquemos juntos</a:t>
            </a:r>
          </a:p>
        </p:txBody>
      </p:sp>
      <p:sp>
        <p:nvSpPr>
          <p:cNvPr id="5127" name="Rectangle 7">
            <a:extLst>
              <a:ext uri="{FF2B5EF4-FFF2-40B4-BE49-F238E27FC236}">
                <a16:creationId xmlns:a16="http://schemas.microsoft.com/office/drawing/2014/main" id="{DFC76EEB-CBEB-4C06-97A7-22DF80745564}"/>
              </a:ext>
            </a:extLst>
          </p:cNvPr>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charset="0"/>
              <a:ea typeface="Osaka" pitchFamily="-64" charset="-128"/>
              <a:cs typeface="+mn-cs"/>
            </a:endParaRPr>
          </a:p>
        </p:txBody>
      </p:sp>
      <p:sp>
        <p:nvSpPr>
          <p:cNvPr id="2" name="Content Placeholder 1">
            <a:extLst>
              <a:ext uri="{FF2B5EF4-FFF2-40B4-BE49-F238E27FC236}">
                <a16:creationId xmlns:a16="http://schemas.microsoft.com/office/drawing/2014/main" id="{D8824330-8574-4B42-BE94-9375BB843099}"/>
              </a:ext>
            </a:extLst>
          </p:cNvPr>
          <p:cNvSpPr>
            <a:spLocks noGrp="1"/>
          </p:cNvSpPr>
          <p:nvPr>
            <p:ph idx="1"/>
          </p:nvPr>
        </p:nvSpPr>
        <p:spPr/>
        <p:txBody>
          <a:bodyPr/>
          <a:lstStyle/>
          <a:p>
            <a:pPr marL="0" indent="0">
              <a:buNone/>
            </a:pPr>
            <a:r>
              <a:rPr lang="es-US" b="1"/>
              <a:t>Declaración del cliente: </a:t>
            </a:r>
            <a:r>
              <a:rPr lang="es-US"/>
              <a:t>“Asistir a mis citas no es una opción a menos que pueda darme boletos de autobús”.</a:t>
            </a:r>
          </a:p>
        </p:txBody>
      </p:sp>
      <p:pic>
        <p:nvPicPr>
          <p:cNvPr id="4" name="Imagen 3">
            <a:extLst>
              <a:ext uri="{FF2B5EF4-FFF2-40B4-BE49-F238E27FC236}">
                <a16:creationId xmlns:a16="http://schemas.microsoft.com/office/drawing/2014/main" id="{4F1F94E6-580E-4766-A450-9254B5EA99A9}"/>
              </a:ext>
            </a:extLst>
          </p:cNvPr>
          <p:cNvPicPr>
            <a:picLocks noChangeAspect="1"/>
          </p:cNvPicPr>
          <p:nvPr/>
        </p:nvPicPr>
        <p:blipFill>
          <a:blip r:embed="rId3"/>
          <a:stretch>
            <a:fillRect/>
          </a:stretch>
        </p:blipFill>
        <p:spPr>
          <a:xfrm>
            <a:off x="2196388" y="2655798"/>
            <a:ext cx="4621507" cy="2753604"/>
          </a:xfrm>
          <a:prstGeom prst="rect">
            <a:avLst/>
          </a:prstGeom>
        </p:spPr>
      </p:pic>
    </p:spTree>
    <p:extLst>
      <p:ext uri="{BB962C8B-B14F-4D97-AF65-F5344CB8AC3E}">
        <p14:creationId xmlns:p14="http://schemas.microsoft.com/office/powerpoint/2010/main" val="2133928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F1CDD-24F1-4195-9C9B-09BD76E9A29B}"/>
              </a:ext>
            </a:extLst>
          </p:cNvPr>
          <p:cNvSpPr>
            <a:spLocks noGrp="1"/>
          </p:cNvSpPr>
          <p:nvPr>
            <p:ph type="title"/>
          </p:nvPr>
        </p:nvSpPr>
        <p:spPr/>
        <p:txBody>
          <a:bodyPr/>
          <a:lstStyle/>
          <a:p>
            <a:pPr>
              <a:defRPr/>
            </a:pPr>
            <a:r>
              <a:rPr lang="es-US" sz="4500" dirty="0"/>
              <a:t>Práctica de entrevista </a:t>
            </a:r>
            <a:br>
              <a:rPr lang="es-US" sz="4500" dirty="0"/>
            </a:br>
            <a:r>
              <a:rPr lang="es-US" sz="4500" dirty="0"/>
              <a:t>motivacional y escucha activa</a:t>
            </a:r>
          </a:p>
        </p:txBody>
      </p:sp>
      <p:sp>
        <p:nvSpPr>
          <p:cNvPr id="3" name="Text Placeholder 2">
            <a:extLst>
              <a:ext uri="{FF2B5EF4-FFF2-40B4-BE49-F238E27FC236}">
                <a16:creationId xmlns:a16="http://schemas.microsoft.com/office/drawing/2014/main" id="{A62AFA8C-2BB5-450D-8A63-7D910EF2E0BE}"/>
              </a:ext>
            </a:extLst>
          </p:cNvPr>
          <p:cNvSpPr>
            <a:spLocks noGrp="1"/>
          </p:cNvSpPr>
          <p:nvPr>
            <p:ph type="body" idx="1"/>
          </p:nvPr>
        </p:nvSpPr>
        <p:spPr/>
        <p:txBody>
          <a:bodyPr/>
          <a:lstStyle/>
          <a:p>
            <a:r>
              <a:rPr lang="es-US" dirty="0"/>
              <a:t>3 escenarios posibles con preguntas de reflexión </a:t>
            </a:r>
            <a:br>
              <a:rPr lang="es-US" dirty="0"/>
            </a:br>
            <a:r>
              <a:rPr lang="es-US" dirty="0"/>
              <a:t>y juego de roles</a:t>
            </a:r>
          </a:p>
        </p:txBody>
      </p:sp>
      <p:sp>
        <p:nvSpPr>
          <p:cNvPr id="4" name="Footer Placeholder 3">
            <a:extLst>
              <a:ext uri="{FF2B5EF4-FFF2-40B4-BE49-F238E27FC236}">
                <a16:creationId xmlns:a16="http://schemas.microsoft.com/office/drawing/2014/main" id="{05D169C4-7F8D-459D-811C-01F7AC09BD15}"/>
              </a:ext>
            </a:extLst>
          </p:cNvPr>
          <p:cNvSpPr>
            <a:spLocks noGrp="1"/>
          </p:cNvSpPr>
          <p:nvPr>
            <p:ph type="ftr" sz="quarter" idx="10"/>
          </p:nvPr>
        </p:nvSpPr>
        <p:spPr/>
        <p:txBody>
          <a:bodyPr/>
          <a:lstStyle/>
          <a:p>
            <a:pPr lvl="0" eaLnBrk="0" fontAlgn="base" hangingPunct="0">
              <a:spcBef>
                <a:spcPct val="0"/>
              </a:spcBef>
              <a:spcAft>
                <a:spcPct val="0"/>
              </a:spcAft>
              <a:buClrTx/>
              <a:defRPr/>
            </a:pPr>
            <a:r>
              <a:rPr lang="es-US">
                <a:solidFill>
                  <a:srgbClr val="FFFFFF"/>
                </a:solidFill>
                <a:latin typeface="Arial"/>
              </a:rPr>
              <a:t>Entrevista motivacional y escucha activa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B5B08FC5-58C2-4F5C-A7A1-06E859D18143}"/>
              </a:ext>
            </a:extLst>
          </p:cNvPr>
          <p:cNvSpPr>
            <a:spLocks noGrp="1"/>
          </p:cNvSpPr>
          <p:nvPr>
            <p:ph type="ft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US" sz="1200" b="0" i="0" u="none" strike="noStrike" cap="none" normalizeH="0" baseline="0" noProof="0">
                <a:ln>
                  <a:noFill/>
                </a:ln>
                <a:solidFill>
                  <a:srgbClr val="FFFFFF"/>
                </a:solidFill>
                <a:uLnTx/>
                <a:uFillTx/>
                <a:latin typeface="Arial"/>
                <a:ea typeface="Osaka" charset="0"/>
                <a:cs typeface="+mn-cs"/>
              </a:rPr>
              <a:t>Entrevista motivacional y escucha activa</a:t>
            </a:r>
          </a:p>
        </p:txBody>
      </p:sp>
      <p:sp>
        <p:nvSpPr>
          <p:cNvPr id="5122" name="Rectangle 2">
            <a:extLst>
              <a:ext uri="{FF2B5EF4-FFF2-40B4-BE49-F238E27FC236}">
                <a16:creationId xmlns:a16="http://schemas.microsoft.com/office/drawing/2014/main" id="{576F083E-138B-4244-A5B7-A39478A0714D}"/>
              </a:ext>
            </a:extLst>
          </p:cNvPr>
          <p:cNvSpPr>
            <a:spLocks noGrp="1" noChangeArrowheads="1"/>
          </p:cNvSpPr>
          <p:nvPr>
            <p:ph type="title"/>
          </p:nvPr>
        </p:nvSpPr>
        <p:spPr>
          <a:xfrm>
            <a:off x="609600" y="784034"/>
            <a:ext cx="7924800" cy="685800"/>
          </a:xfrm>
        </p:spPr>
        <p:txBody>
          <a:bodyPr/>
          <a:lstStyle/>
          <a:p>
            <a:pPr eaLnBrk="1" hangingPunct="1">
              <a:defRPr/>
            </a:pPr>
            <a:r>
              <a:rPr lang="es-US"/>
              <a:t>Referencia a O.A.R.S.</a:t>
            </a:r>
          </a:p>
        </p:txBody>
      </p:sp>
      <p:sp>
        <p:nvSpPr>
          <p:cNvPr id="5123" name="Rectangle 3">
            <a:extLst>
              <a:ext uri="{FF2B5EF4-FFF2-40B4-BE49-F238E27FC236}">
                <a16:creationId xmlns:a16="http://schemas.microsoft.com/office/drawing/2014/main" id="{99F9C154-FAA5-42BA-9207-086B10995C70}"/>
              </a:ext>
            </a:extLst>
          </p:cNvPr>
          <p:cNvSpPr>
            <a:spLocks noGrp="1" noChangeArrowheads="1"/>
          </p:cNvSpPr>
          <p:nvPr>
            <p:ph type="body" idx="1"/>
          </p:nvPr>
        </p:nvSpPr>
        <p:spPr>
          <a:xfrm>
            <a:off x="609600" y="1752600"/>
            <a:ext cx="8271164" cy="3886200"/>
          </a:xfrm>
        </p:spPr>
        <p:txBody>
          <a:bodyPr/>
          <a:lstStyle/>
          <a:p>
            <a:pPr marL="428625"/>
            <a:r>
              <a:rPr lang="es-US" dirty="0"/>
              <a:t>Preguntas abiertas (preguntas que invitan </a:t>
            </a:r>
            <a:br>
              <a:rPr lang="es-US" dirty="0"/>
            </a:br>
            <a:r>
              <a:rPr lang="es-US" dirty="0"/>
              <a:t>a la explicación)</a:t>
            </a:r>
          </a:p>
          <a:p>
            <a:pPr marL="428625"/>
            <a:r>
              <a:rPr lang="es-US" dirty="0"/>
              <a:t>Afirmaciones (reforzar las fortalezas del cliente)</a:t>
            </a:r>
          </a:p>
          <a:p>
            <a:pPr marL="428625"/>
            <a:r>
              <a:rPr lang="es-US" dirty="0"/>
              <a:t>Escucha reflexiva (aclarar afirmaciones que ilustran </a:t>
            </a:r>
            <a:br>
              <a:rPr lang="es-US" dirty="0"/>
            </a:br>
            <a:r>
              <a:rPr lang="es-US" dirty="0"/>
              <a:t>el significado subyacente)</a:t>
            </a:r>
          </a:p>
          <a:p>
            <a:pPr marL="428625"/>
            <a:r>
              <a:rPr lang="es-US" dirty="0"/>
              <a:t>Resumen (vincular el material que se ha analizado para llegar a un entendimiento)</a:t>
            </a:r>
          </a:p>
        </p:txBody>
      </p:sp>
      <p:sp>
        <p:nvSpPr>
          <p:cNvPr id="5127" name="Rectangle 7">
            <a:extLst>
              <a:ext uri="{FF2B5EF4-FFF2-40B4-BE49-F238E27FC236}">
                <a16:creationId xmlns:a16="http://schemas.microsoft.com/office/drawing/2014/main" id="{DFC76EEB-CBEB-4C06-97A7-22DF80745564}"/>
              </a:ext>
            </a:extLst>
          </p:cNvPr>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charset="0"/>
              <a:ea typeface="Osaka" pitchFamily="-64" charset="-128"/>
              <a:cs typeface="+mn-cs"/>
            </a:endParaRPr>
          </a:p>
        </p:txBody>
      </p:sp>
    </p:spTree>
    <p:extLst>
      <p:ext uri="{BB962C8B-B14F-4D97-AF65-F5344CB8AC3E}">
        <p14:creationId xmlns:p14="http://schemas.microsoft.com/office/powerpoint/2010/main" val="1901015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B5B08FC5-58C2-4F5C-A7A1-06E859D18143}"/>
              </a:ext>
            </a:extLst>
          </p:cNvPr>
          <p:cNvSpPr>
            <a:spLocks noGrp="1"/>
          </p:cNvSpPr>
          <p:nvPr>
            <p:ph type="ft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US" sz="1200" b="0" i="0" u="none" strike="noStrike" cap="none" normalizeH="0" baseline="0" noProof="0">
                <a:ln>
                  <a:noFill/>
                </a:ln>
                <a:solidFill>
                  <a:srgbClr val="FFFFFF"/>
                </a:solidFill>
                <a:uLnTx/>
                <a:uFillTx/>
                <a:latin typeface="Arial"/>
                <a:ea typeface="Osaka" charset="0"/>
                <a:cs typeface="+mn-cs"/>
              </a:rPr>
              <a:t>Entrevista motivacional y escucha activa</a:t>
            </a:r>
          </a:p>
        </p:txBody>
      </p:sp>
      <p:sp>
        <p:nvSpPr>
          <p:cNvPr id="5122" name="Rectangle 2">
            <a:extLst>
              <a:ext uri="{FF2B5EF4-FFF2-40B4-BE49-F238E27FC236}">
                <a16:creationId xmlns:a16="http://schemas.microsoft.com/office/drawing/2014/main" id="{576F083E-138B-4244-A5B7-A39478A0714D}"/>
              </a:ext>
            </a:extLst>
          </p:cNvPr>
          <p:cNvSpPr>
            <a:spLocks noGrp="1" noChangeArrowheads="1"/>
          </p:cNvSpPr>
          <p:nvPr>
            <p:ph type="title"/>
          </p:nvPr>
        </p:nvSpPr>
        <p:spPr>
          <a:xfrm>
            <a:off x="609600" y="784034"/>
            <a:ext cx="7924800" cy="685800"/>
          </a:xfrm>
        </p:spPr>
        <p:txBody>
          <a:bodyPr/>
          <a:lstStyle/>
          <a:p>
            <a:pPr eaLnBrk="1" hangingPunct="1">
              <a:defRPr/>
            </a:pPr>
            <a:r>
              <a:rPr lang="es-US"/>
              <a:t>Referencias y recursos</a:t>
            </a:r>
          </a:p>
        </p:txBody>
      </p:sp>
      <p:sp>
        <p:nvSpPr>
          <p:cNvPr id="5123" name="Rectangle 3">
            <a:extLst>
              <a:ext uri="{FF2B5EF4-FFF2-40B4-BE49-F238E27FC236}">
                <a16:creationId xmlns:a16="http://schemas.microsoft.com/office/drawing/2014/main" id="{99F9C154-FAA5-42BA-9207-086B10995C70}"/>
              </a:ext>
            </a:extLst>
          </p:cNvPr>
          <p:cNvSpPr>
            <a:spLocks noGrp="1" noChangeArrowheads="1"/>
          </p:cNvSpPr>
          <p:nvPr>
            <p:ph type="body" idx="1"/>
          </p:nvPr>
        </p:nvSpPr>
        <p:spPr>
          <a:xfrm>
            <a:off x="441434" y="1469834"/>
            <a:ext cx="8261131" cy="4527632"/>
          </a:xfrm>
        </p:spPr>
        <p:txBody>
          <a:bodyPr/>
          <a:lstStyle/>
          <a:p>
            <a:pPr marL="571500">
              <a:lnSpc>
                <a:spcPct val="110000"/>
              </a:lnSpc>
              <a:spcBef>
                <a:spcPts val="0"/>
              </a:spcBef>
              <a:spcAft>
                <a:spcPts val="0"/>
              </a:spcAft>
              <a:buSzPts val="1400"/>
            </a:pPr>
            <a:r>
              <a:rPr lang="es-US" sz="2000" spc="-40" dirty="0">
                <a:solidFill>
                  <a:schemeClr val="dk1"/>
                </a:solidFill>
                <a:ea typeface="Calibri"/>
                <a:cs typeface="Calibri"/>
                <a:sym typeface="Calibri"/>
              </a:rPr>
              <a:t>“</a:t>
            </a:r>
            <a:r>
              <a:rPr lang="es-US" sz="2000" spc="-40" dirty="0" err="1">
                <a:solidFill>
                  <a:schemeClr val="dk1"/>
                </a:solidFill>
                <a:ea typeface="Calibri"/>
                <a:cs typeface="Calibri"/>
                <a:sym typeface="Calibri"/>
              </a:rPr>
              <a:t>Stages</a:t>
            </a:r>
            <a:r>
              <a:rPr lang="es-US" sz="2000" spc="-40" dirty="0">
                <a:solidFill>
                  <a:schemeClr val="dk1"/>
                </a:solidFill>
                <a:ea typeface="Calibri"/>
                <a:cs typeface="Calibri"/>
                <a:sym typeface="Calibri"/>
              </a:rPr>
              <a:t> </a:t>
            </a:r>
            <a:r>
              <a:rPr lang="es-US" sz="2000" spc="-40" dirty="0" err="1">
                <a:solidFill>
                  <a:schemeClr val="dk1"/>
                </a:solidFill>
                <a:ea typeface="Calibri"/>
                <a:cs typeface="Calibri"/>
                <a:sym typeface="Calibri"/>
              </a:rPr>
              <a:t>of</a:t>
            </a:r>
            <a:r>
              <a:rPr lang="es-US" sz="2000" spc="-40" dirty="0">
                <a:solidFill>
                  <a:schemeClr val="dk1"/>
                </a:solidFill>
                <a:ea typeface="Calibri"/>
                <a:cs typeface="Calibri"/>
                <a:sym typeface="Calibri"/>
              </a:rPr>
              <a:t> Change” </a:t>
            </a:r>
            <a:r>
              <a:rPr lang="es-US" sz="2000" u="sng" spc="-40" dirty="0">
                <a:solidFill>
                  <a:schemeClr val="hlink"/>
                </a:solidFill>
                <a:ea typeface="Calibri"/>
                <a:cs typeface="Calibri"/>
                <a:sym typeface="Calibri"/>
                <a:hlinkClick r:id="rId3"/>
              </a:rPr>
              <a:t>https://youtu.be/Twlow2pXsv0</a:t>
            </a:r>
            <a:r>
              <a:rPr lang="es-US" sz="2000" u="sng" spc="-40" dirty="0">
                <a:solidFill>
                  <a:schemeClr val="dk1"/>
                </a:solidFill>
                <a:ea typeface="Calibri"/>
                <a:cs typeface="Calibri"/>
                <a:sym typeface="Calibri"/>
              </a:rPr>
              <a:t>   </a:t>
            </a:r>
          </a:p>
          <a:p>
            <a:pPr marL="571500">
              <a:lnSpc>
                <a:spcPct val="110000"/>
              </a:lnSpc>
              <a:spcBef>
                <a:spcPts val="0"/>
              </a:spcBef>
              <a:spcAft>
                <a:spcPts val="0"/>
              </a:spcAft>
              <a:buSzPts val="1400"/>
            </a:pPr>
            <a:r>
              <a:rPr lang="es-US" sz="2000" spc="-40" dirty="0">
                <a:solidFill>
                  <a:schemeClr val="dk1"/>
                </a:solidFill>
                <a:ea typeface="Calibri"/>
                <a:cs typeface="Calibri"/>
                <a:sym typeface="Calibri"/>
              </a:rPr>
              <a:t>“MI </a:t>
            </a:r>
            <a:r>
              <a:rPr lang="es-US" sz="2000" spc="-40" dirty="0" err="1">
                <a:solidFill>
                  <a:schemeClr val="dk1"/>
                </a:solidFill>
                <a:ea typeface="Calibri"/>
                <a:cs typeface="Calibri"/>
                <a:sym typeface="Calibri"/>
              </a:rPr>
              <a:t>Bad</a:t>
            </a:r>
            <a:r>
              <a:rPr lang="es-US" sz="2000" spc="-40" dirty="0">
                <a:solidFill>
                  <a:schemeClr val="dk1"/>
                </a:solidFill>
                <a:ea typeface="Calibri"/>
                <a:cs typeface="Calibri"/>
                <a:sym typeface="Calibri"/>
              </a:rPr>
              <a:t> </a:t>
            </a:r>
            <a:r>
              <a:rPr lang="es-US" sz="2000" spc="-40" dirty="0" err="1">
                <a:solidFill>
                  <a:schemeClr val="dk1"/>
                </a:solidFill>
                <a:ea typeface="Calibri"/>
                <a:cs typeface="Calibri"/>
                <a:sym typeface="Calibri"/>
              </a:rPr>
              <a:t>example</a:t>
            </a:r>
            <a:r>
              <a:rPr lang="es-US" sz="2000" spc="-40" dirty="0">
                <a:solidFill>
                  <a:schemeClr val="dk1"/>
                </a:solidFill>
                <a:ea typeface="Calibri"/>
                <a:cs typeface="Calibri"/>
                <a:sym typeface="Calibri"/>
              </a:rPr>
              <a:t>”: </a:t>
            </a:r>
            <a:r>
              <a:rPr lang="es-US" sz="2000" u="sng" spc="-40" dirty="0">
                <a:solidFill>
                  <a:schemeClr val="hlink"/>
                </a:solidFill>
                <a:ea typeface="Calibri"/>
                <a:cs typeface="Calibri"/>
                <a:sym typeface="Calibri"/>
                <a:hlinkClick r:id="rId4"/>
              </a:rPr>
              <a:t>https://youtu.be/kN7T-cmb_l0</a:t>
            </a:r>
          </a:p>
          <a:p>
            <a:pPr marL="571500">
              <a:lnSpc>
                <a:spcPct val="110000"/>
              </a:lnSpc>
              <a:spcBef>
                <a:spcPts val="0"/>
              </a:spcBef>
              <a:spcAft>
                <a:spcPts val="0"/>
              </a:spcAft>
              <a:buSzPts val="1400"/>
            </a:pPr>
            <a:r>
              <a:rPr lang="es-US" sz="2000" spc="-40" dirty="0">
                <a:solidFill>
                  <a:schemeClr val="dk1"/>
                </a:solidFill>
                <a:ea typeface="Calibri"/>
                <a:cs typeface="Calibri"/>
                <a:sym typeface="Calibri"/>
              </a:rPr>
              <a:t>“MI Good </a:t>
            </a:r>
            <a:r>
              <a:rPr lang="es-US" sz="2000" spc="-40" dirty="0" err="1">
                <a:solidFill>
                  <a:schemeClr val="dk1"/>
                </a:solidFill>
                <a:ea typeface="Calibri"/>
                <a:cs typeface="Calibri"/>
                <a:sym typeface="Calibri"/>
              </a:rPr>
              <a:t>example</a:t>
            </a:r>
            <a:r>
              <a:rPr lang="es-US" sz="2000" spc="-40" dirty="0">
                <a:solidFill>
                  <a:schemeClr val="dk1"/>
                </a:solidFill>
                <a:ea typeface="Calibri"/>
                <a:cs typeface="Calibri"/>
                <a:sym typeface="Calibri"/>
              </a:rPr>
              <a:t>”: </a:t>
            </a:r>
            <a:r>
              <a:rPr lang="es-US" sz="2000" u="sng" spc="-40" dirty="0">
                <a:solidFill>
                  <a:schemeClr val="hlink"/>
                </a:solidFill>
                <a:ea typeface="Calibri"/>
                <a:cs typeface="Calibri"/>
                <a:sym typeface="Calibri"/>
                <a:hlinkClick r:id="rId5"/>
              </a:rPr>
              <a:t>https://youtu.be/-RXy8Li3ZaE</a:t>
            </a:r>
          </a:p>
          <a:p>
            <a:pPr marL="571500">
              <a:lnSpc>
                <a:spcPct val="110000"/>
              </a:lnSpc>
              <a:spcBef>
                <a:spcPts val="0"/>
              </a:spcBef>
              <a:spcAft>
                <a:spcPts val="0"/>
              </a:spcAft>
              <a:buClr>
                <a:srgbClr val="000000"/>
              </a:buClr>
              <a:buSzPts val="1400"/>
            </a:pPr>
            <a:r>
              <a:rPr lang="es-US" sz="2000" spc="-40" dirty="0"/>
              <a:t>“</a:t>
            </a:r>
            <a:r>
              <a:rPr lang="es-US" sz="2000" spc="-40" dirty="0" err="1"/>
              <a:t>Motivational</a:t>
            </a:r>
            <a:r>
              <a:rPr lang="es-US" sz="2000" spc="-40" dirty="0"/>
              <a:t> </a:t>
            </a:r>
            <a:r>
              <a:rPr lang="es-US" sz="2000" spc="-40" dirty="0" err="1"/>
              <a:t>Interviewing</a:t>
            </a:r>
            <a:r>
              <a:rPr lang="es-US" sz="2000" spc="-40" dirty="0"/>
              <a:t> </a:t>
            </a:r>
            <a:r>
              <a:rPr lang="es-US" sz="2000" spc="-40" dirty="0" err="1"/>
              <a:t>Definition</a:t>
            </a:r>
            <a:r>
              <a:rPr lang="es-US" sz="2000" spc="-40" dirty="0"/>
              <a:t>, </a:t>
            </a:r>
            <a:r>
              <a:rPr lang="es-US" sz="2000" spc="-40" dirty="0" err="1"/>
              <a:t>Principles</a:t>
            </a:r>
            <a:r>
              <a:rPr lang="es-US" sz="2000" spc="-40" dirty="0"/>
              <a:t>, and </a:t>
            </a:r>
            <a:r>
              <a:rPr lang="es-US" sz="2000" spc="-40" dirty="0" err="1"/>
              <a:t>Approach</a:t>
            </a:r>
            <a:r>
              <a:rPr lang="es-US" sz="2000" spc="-40" dirty="0"/>
              <a:t>”: </a:t>
            </a:r>
            <a:r>
              <a:rPr lang="es-US" sz="2000" spc="-40" dirty="0">
                <a:hlinkClick r:id="rId6"/>
              </a:rPr>
              <a:t>https://www.umass.edu/studentlife/sites/default/files/documents/pdf/Motivational_Interviewing_Definition_Principles_Approach.pdf</a:t>
            </a:r>
            <a:r>
              <a:rPr lang="es-US" sz="2000" spc="-40" dirty="0"/>
              <a:t> </a:t>
            </a:r>
          </a:p>
          <a:p>
            <a:pPr marL="571500">
              <a:lnSpc>
                <a:spcPct val="110000"/>
              </a:lnSpc>
              <a:spcBef>
                <a:spcPts val="0"/>
              </a:spcBef>
              <a:spcAft>
                <a:spcPts val="0"/>
              </a:spcAft>
              <a:buSzPts val="1400"/>
            </a:pPr>
            <a:r>
              <a:rPr lang="es-US" sz="2000" spc="-40" dirty="0"/>
              <a:t>“</a:t>
            </a:r>
            <a:r>
              <a:rPr lang="es-US" sz="2000" spc="-40" dirty="0" err="1"/>
              <a:t>Strategies</a:t>
            </a:r>
            <a:r>
              <a:rPr lang="es-US" sz="2000" spc="-40" dirty="0"/>
              <a:t> </a:t>
            </a:r>
            <a:r>
              <a:rPr lang="es-US" sz="2000" spc="-40" dirty="0" err="1"/>
              <a:t>of</a:t>
            </a:r>
            <a:r>
              <a:rPr lang="es-US" sz="2000" spc="-40" dirty="0"/>
              <a:t> </a:t>
            </a:r>
            <a:r>
              <a:rPr lang="es-US" sz="2000" spc="-40" dirty="0" err="1"/>
              <a:t>Motivational</a:t>
            </a:r>
            <a:r>
              <a:rPr lang="es-US" sz="2000" spc="-40" dirty="0"/>
              <a:t> </a:t>
            </a:r>
            <a:r>
              <a:rPr lang="es-US" sz="2000" spc="-40" dirty="0" err="1"/>
              <a:t>Interviewing</a:t>
            </a:r>
            <a:r>
              <a:rPr lang="es-US" sz="2000" spc="-40" dirty="0"/>
              <a:t> – OARS:” </a:t>
            </a:r>
            <a:r>
              <a:rPr lang="es-US" sz="2000" spc="-40" dirty="0">
                <a:hlinkClick r:id="rId7"/>
              </a:rPr>
              <a:t>http://www.myacpa.org/sites/default/files/Intervention%20Handout.pdf</a:t>
            </a:r>
            <a:r>
              <a:rPr lang="es-US" sz="2000" spc="-40" dirty="0"/>
              <a:t> </a:t>
            </a:r>
          </a:p>
          <a:p>
            <a:pPr marL="571500">
              <a:lnSpc>
                <a:spcPct val="110000"/>
              </a:lnSpc>
              <a:spcBef>
                <a:spcPts val="0"/>
              </a:spcBef>
              <a:spcAft>
                <a:spcPts val="0"/>
              </a:spcAft>
              <a:buSzPts val="1400"/>
            </a:pPr>
            <a:r>
              <a:rPr lang="es-US" sz="2000" spc="-40" dirty="0"/>
              <a:t>“</a:t>
            </a:r>
            <a:r>
              <a:rPr lang="es-US" sz="2000" spc="-40" dirty="0" err="1"/>
              <a:t>Communication</a:t>
            </a:r>
            <a:r>
              <a:rPr lang="es-US" sz="2000" spc="-40" dirty="0"/>
              <a:t> </a:t>
            </a:r>
            <a:r>
              <a:rPr lang="es-US" sz="2000" spc="-40" dirty="0" err="1"/>
              <a:t>Techniques</a:t>
            </a:r>
            <a:r>
              <a:rPr lang="es-US" sz="2000" spc="-40" dirty="0"/>
              <a:t> – OARS:” </a:t>
            </a:r>
            <a:r>
              <a:rPr lang="es-US" sz="2000" spc="-40" dirty="0">
                <a:hlinkClick r:id="rId8"/>
              </a:rPr>
              <a:t>http://provideaccess.org/wp-content/uploads/2012/09/Communication_Skills_-_OARS_.pdf</a:t>
            </a:r>
            <a:r>
              <a:rPr lang="es-US" sz="2000" spc="-40" dirty="0"/>
              <a:t> </a:t>
            </a:r>
          </a:p>
          <a:p>
            <a:pPr marL="571500">
              <a:lnSpc>
                <a:spcPct val="110000"/>
              </a:lnSpc>
              <a:spcBef>
                <a:spcPts val="0"/>
              </a:spcBef>
              <a:spcAft>
                <a:spcPts val="0"/>
              </a:spcAft>
              <a:buSzPts val="1400"/>
            </a:pPr>
            <a:r>
              <a:rPr lang="es-US" sz="2000" spc="-40" dirty="0"/>
              <a:t>“</a:t>
            </a:r>
            <a:r>
              <a:rPr lang="es-US" sz="2000" spc="-40" dirty="0" err="1"/>
              <a:t>Motivational</a:t>
            </a:r>
            <a:r>
              <a:rPr lang="es-US" sz="2000" spc="-40" dirty="0"/>
              <a:t> </a:t>
            </a:r>
            <a:r>
              <a:rPr lang="es-US" sz="2000" spc="-40" dirty="0" err="1"/>
              <a:t>Interviewing</a:t>
            </a:r>
            <a:r>
              <a:rPr lang="es-US" sz="2000" spc="-40" dirty="0"/>
              <a:t> &amp; HIV: </a:t>
            </a:r>
            <a:r>
              <a:rPr lang="es-US" sz="2000" spc="-40" dirty="0" err="1"/>
              <a:t>Reducing</a:t>
            </a:r>
            <a:r>
              <a:rPr lang="es-US" sz="2000" spc="-40" dirty="0"/>
              <a:t> </a:t>
            </a:r>
            <a:r>
              <a:rPr lang="es-US" sz="2000" spc="-40" dirty="0" err="1"/>
              <a:t>Risk</a:t>
            </a:r>
            <a:r>
              <a:rPr lang="es-US" sz="2000" spc="-40" dirty="0"/>
              <a:t>, </a:t>
            </a:r>
            <a:r>
              <a:rPr lang="es-US" sz="2000" spc="-40" dirty="0" err="1"/>
              <a:t>Inspiring</a:t>
            </a:r>
            <a:r>
              <a:rPr lang="es-US" sz="2000" spc="-40"/>
              <a:t> Change:” </a:t>
            </a:r>
            <a:r>
              <a:rPr lang="es-US" sz="2000" spc="-40" dirty="0">
                <a:hlinkClick r:id="rId9"/>
              </a:rPr>
              <a:t>https://aidsetc.org/sites/default/files/resources_files/etres-441.pdf</a:t>
            </a:r>
            <a:r>
              <a:rPr lang="es-US" sz="2000" spc="-40" dirty="0"/>
              <a:t> </a:t>
            </a:r>
          </a:p>
          <a:p>
            <a:pPr marL="428625"/>
            <a:endParaRPr lang="en-US" dirty="0"/>
          </a:p>
        </p:txBody>
      </p:sp>
      <p:sp>
        <p:nvSpPr>
          <p:cNvPr id="5127" name="Rectangle 7">
            <a:extLst>
              <a:ext uri="{FF2B5EF4-FFF2-40B4-BE49-F238E27FC236}">
                <a16:creationId xmlns:a16="http://schemas.microsoft.com/office/drawing/2014/main" id="{DFC76EEB-CBEB-4C06-97A7-22DF80745564}"/>
              </a:ext>
            </a:extLst>
          </p:cNvPr>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charset="0"/>
              <a:ea typeface="Osaka" pitchFamily="-64" charset="-128"/>
              <a:cs typeface="+mn-cs"/>
            </a:endParaRPr>
          </a:p>
        </p:txBody>
      </p:sp>
    </p:spTree>
    <p:extLst>
      <p:ext uri="{BB962C8B-B14F-4D97-AF65-F5344CB8AC3E}">
        <p14:creationId xmlns:p14="http://schemas.microsoft.com/office/powerpoint/2010/main" val="822708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B5B08FC5-58C2-4F5C-A7A1-06E859D18143}"/>
              </a:ext>
            </a:extLst>
          </p:cNvPr>
          <p:cNvSpPr>
            <a:spLocks noGrp="1"/>
          </p:cNvSpPr>
          <p:nvPr>
            <p:ph type="ft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US" sz="1200" b="0" i="0" u="none" strike="noStrike" cap="none" normalizeH="0" baseline="0" noProof="0">
                <a:ln>
                  <a:noFill/>
                </a:ln>
                <a:solidFill>
                  <a:srgbClr val="FFFFFF"/>
                </a:solidFill>
                <a:uLnTx/>
                <a:uFillTx/>
                <a:latin typeface="Arial"/>
                <a:ea typeface="Osaka" charset="0"/>
                <a:cs typeface="+mn-cs"/>
              </a:rPr>
              <a:t>Entrevista motivacional y escucha activa</a:t>
            </a:r>
          </a:p>
        </p:txBody>
      </p:sp>
      <p:sp>
        <p:nvSpPr>
          <p:cNvPr id="5122" name="Rectangle 2">
            <a:extLst>
              <a:ext uri="{FF2B5EF4-FFF2-40B4-BE49-F238E27FC236}">
                <a16:creationId xmlns:a16="http://schemas.microsoft.com/office/drawing/2014/main" id="{576F083E-138B-4244-A5B7-A39478A0714D}"/>
              </a:ext>
            </a:extLst>
          </p:cNvPr>
          <p:cNvSpPr>
            <a:spLocks noGrp="1" noChangeArrowheads="1"/>
          </p:cNvSpPr>
          <p:nvPr>
            <p:ph type="title"/>
          </p:nvPr>
        </p:nvSpPr>
        <p:spPr/>
        <p:txBody>
          <a:bodyPr/>
          <a:lstStyle/>
          <a:p>
            <a:pPr eaLnBrk="1" hangingPunct="1">
              <a:defRPr/>
            </a:pPr>
            <a:r>
              <a:rPr lang="es-US"/>
              <a:t>Objetivos</a:t>
            </a:r>
          </a:p>
        </p:txBody>
      </p:sp>
      <p:sp>
        <p:nvSpPr>
          <p:cNvPr id="5123" name="Rectangle 3">
            <a:extLst>
              <a:ext uri="{FF2B5EF4-FFF2-40B4-BE49-F238E27FC236}">
                <a16:creationId xmlns:a16="http://schemas.microsoft.com/office/drawing/2014/main" id="{99F9C154-FAA5-42BA-9207-086B10995C70}"/>
              </a:ext>
            </a:extLst>
          </p:cNvPr>
          <p:cNvSpPr>
            <a:spLocks noGrp="1" noChangeArrowheads="1"/>
          </p:cNvSpPr>
          <p:nvPr>
            <p:ph type="body" idx="1"/>
          </p:nvPr>
        </p:nvSpPr>
        <p:spPr>
          <a:xfrm>
            <a:off x="609600" y="1447802"/>
            <a:ext cx="7924800" cy="3886200"/>
          </a:xfrm>
        </p:spPr>
        <p:txBody>
          <a:bodyPr/>
          <a:lstStyle/>
          <a:p>
            <a:pPr marL="0" indent="0" eaLnBrk="1" hangingPunct="1">
              <a:lnSpc>
                <a:spcPct val="90000"/>
              </a:lnSpc>
              <a:spcBef>
                <a:spcPts val="0"/>
              </a:spcBef>
              <a:buClr>
                <a:srgbClr val="CC0000"/>
              </a:buClr>
              <a:buNone/>
              <a:defRPr/>
            </a:pPr>
            <a:r>
              <a:rPr lang="es-US" dirty="0"/>
              <a:t>Al final de esta sesión, las participantes podrán hacer </a:t>
            </a:r>
            <a:br>
              <a:rPr lang="es-US" dirty="0"/>
            </a:br>
            <a:r>
              <a:rPr lang="es-US" dirty="0"/>
              <a:t>lo siguiente:</a:t>
            </a:r>
          </a:p>
          <a:p>
            <a:pPr eaLnBrk="1" hangingPunct="1">
              <a:lnSpc>
                <a:spcPct val="90000"/>
              </a:lnSpc>
              <a:spcBef>
                <a:spcPts val="0"/>
              </a:spcBef>
              <a:buClr>
                <a:srgbClr val="CC0000"/>
              </a:buClr>
              <a:buFont typeface="Wingdings" pitchFamily="-64" charset="2"/>
              <a:buChar char="§"/>
              <a:defRPr/>
            </a:pPr>
            <a:r>
              <a:rPr lang="es-US" dirty="0"/>
              <a:t>Comprender los componentes clave del modelo </a:t>
            </a:r>
            <a:br>
              <a:rPr lang="es-US" dirty="0"/>
            </a:br>
            <a:r>
              <a:rPr lang="es-US" dirty="0"/>
              <a:t>de etapas del cambio.</a:t>
            </a:r>
          </a:p>
          <a:p>
            <a:pPr eaLnBrk="1" hangingPunct="1">
              <a:lnSpc>
                <a:spcPct val="90000"/>
              </a:lnSpc>
              <a:spcBef>
                <a:spcPts val="0"/>
              </a:spcBef>
              <a:buClr>
                <a:srgbClr val="CC0000"/>
              </a:buClr>
              <a:buFont typeface="Wingdings" pitchFamily="-64" charset="2"/>
              <a:buChar char="§"/>
              <a:defRPr/>
            </a:pPr>
            <a:r>
              <a:rPr lang="es-US" dirty="0"/>
              <a:t>Definir entrevista motivacional (</a:t>
            </a:r>
            <a:r>
              <a:rPr lang="es-US" dirty="0" err="1"/>
              <a:t>Motivational</a:t>
            </a:r>
            <a:r>
              <a:rPr lang="es-US" dirty="0"/>
              <a:t> </a:t>
            </a:r>
            <a:r>
              <a:rPr lang="es-US" dirty="0" err="1"/>
              <a:t>Interviewing</a:t>
            </a:r>
            <a:r>
              <a:rPr lang="es-US" dirty="0"/>
              <a:t>, MI).</a:t>
            </a:r>
          </a:p>
          <a:p>
            <a:pPr eaLnBrk="1" hangingPunct="1">
              <a:lnSpc>
                <a:spcPct val="90000"/>
              </a:lnSpc>
              <a:spcBef>
                <a:spcPts val="0"/>
              </a:spcBef>
              <a:buClr>
                <a:srgbClr val="CC0000"/>
              </a:buClr>
              <a:buFont typeface="Wingdings" pitchFamily="-64" charset="2"/>
              <a:buChar char="§"/>
              <a:defRPr/>
            </a:pPr>
            <a:r>
              <a:rPr lang="es-US" dirty="0"/>
              <a:t>Identificar y hacer distinciones entre ejemplos positivos y negativos de las habilidades de MI </a:t>
            </a:r>
            <a:br>
              <a:rPr lang="es-US" dirty="0"/>
            </a:br>
            <a:r>
              <a:rPr lang="es-US" dirty="0"/>
              <a:t>en la práctica. </a:t>
            </a:r>
          </a:p>
          <a:p>
            <a:pPr eaLnBrk="1" hangingPunct="1">
              <a:lnSpc>
                <a:spcPct val="90000"/>
              </a:lnSpc>
              <a:spcBef>
                <a:spcPts val="0"/>
              </a:spcBef>
              <a:buClr>
                <a:srgbClr val="CC0000"/>
              </a:buClr>
              <a:buFont typeface="Wingdings" pitchFamily="-64" charset="2"/>
              <a:buChar char="§"/>
              <a:defRPr/>
            </a:pPr>
            <a:r>
              <a:rPr lang="es-US" dirty="0"/>
              <a:t>Practicar las habilidades de entrevista motivacional, incluidas las reflexiones simples, complejas y de doble cara y la escucha activa.</a:t>
            </a:r>
          </a:p>
        </p:txBody>
      </p:sp>
      <p:sp>
        <p:nvSpPr>
          <p:cNvPr id="5127" name="Rectangle 7">
            <a:extLst>
              <a:ext uri="{FF2B5EF4-FFF2-40B4-BE49-F238E27FC236}">
                <a16:creationId xmlns:a16="http://schemas.microsoft.com/office/drawing/2014/main" id="{DFC76EEB-CBEB-4C06-97A7-22DF80745564}"/>
              </a:ext>
            </a:extLst>
          </p:cNvPr>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charset="0"/>
              <a:ea typeface="Osaka" pitchFamily="-64" charset="-128"/>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B5B08FC5-58C2-4F5C-A7A1-06E859D18143}"/>
              </a:ext>
            </a:extLst>
          </p:cNvPr>
          <p:cNvSpPr>
            <a:spLocks noGrp="1"/>
          </p:cNvSpPr>
          <p:nvPr>
            <p:ph type="ft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US" sz="1200" b="0" i="0" u="none" strike="noStrike" cap="none" normalizeH="0" baseline="0" noProof="0">
                <a:ln>
                  <a:noFill/>
                </a:ln>
                <a:solidFill>
                  <a:srgbClr val="FFFFFF"/>
                </a:solidFill>
                <a:uLnTx/>
                <a:uFillTx/>
                <a:latin typeface="Arial"/>
                <a:ea typeface="Osaka" charset="0"/>
                <a:cs typeface="+mn-cs"/>
              </a:rPr>
              <a:t>Entrevista motivacional y escucha activa</a:t>
            </a:r>
          </a:p>
        </p:txBody>
      </p:sp>
      <p:sp>
        <p:nvSpPr>
          <p:cNvPr id="5122" name="Rectangle 2">
            <a:extLst>
              <a:ext uri="{FF2B5EF4-FFF2-40B4-BE49-F238E27FC236}">
                <a16:creationId xmlns:a16="http://schemas.microsoft.com/office/drawing/2014/main" id="{576F083E-138B-4244-A5B7-A39478A0714D}"/>
              </a:ext>
            </a:extLst>
          </p:cNvPr>
          <p:cNvSpPr>
            <a:spLocks noGrp="1" noChangeArrowheads="1"/>
          </p:cNvSpPr>
          <p:nvPr>
            <p:ph type="title"/>
          </p:nvPr>
        </p:nvSpPr>
        <p:spPr/>
        <p:txBody>
          <a:bodyPr/>
          <a:lstStyle/>
          <a:p>
            <a:pPr eaLnBrk="1" hangingPunct="1">
              <a:defRPr/>
            </a:pPr>
            <a:r>
              <a:rPr lang="es-US"/>
              <a:t>Las etapas del cambio</a:t>
            </a:r>
          </a:p>
        </p:txBody>
      </p:sp>
      <p:sp>
        <p:nvSpPr>
          <p:cNvPr id="5127" name="Rectangle 7">
            <a:extLst>
              <a:ext uri="{FF2B5EF4-FFF2-40B4-BE49-F238E27FC236}">
                <a16:creationId xmlns:a16="http://schemas.microsoft.com/office/drawing/2014/main" id="{DFC76EEB-CBEB-4C06-97A7-22DF80745564}"/>
              </a:ext>
            </a:extLst>
          </p:cNvPr>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charset="0"/>
              <a:ea typeface="Osaka" pitchFamily="-64" charset="-128"/>
              <a:cs typeface="+mn-cs"/>
            </a:endParaRPr>
          </a:p>
        </p:txBody>
      </p:sp>
      <p:pic>
        <p:nvPicPr>
          <p:cNvPr id="6" name="Imagen 5">
            <a:extLst>
              <a:ext uri="{FF2B5EF4-FFF2-40B4-BE49-F238E27FC236}">
                <a16:creationId xmlns:a16="http://schemas.microsoft.com/office/drawing/2014/main" id="{BD5A4177-45C6-4CAE-ACAE-62EC0D6083EE}"/>
              </a:ext>
            </a:extLst>
          </p:cNvPr>
          <p:cNvPicPr>
            <a:picLocks noChangeAspect="1"/>
          </p:cNvPicPr>
          <p:nvPr/>
        </p:nvPicPr>
        <p:blipFill>
          <a:blip r:embed="rId3"/>
          <a:stretch>
            <a:fillRect/>
          </a:stretch>
        </p:blipFill>
        <p:spPr>
          <a:xfrm>
            <a:off x="643219" y="1287379"/>
            <a:ext cx="8035903" cy="4231106"/>
          </a:xfrm>
          <a:prstGeom prst="rect">
            <a:avLst/>
          </a:prstGeom>
        </p:spPr>
      </p:pic>
    </p:spTree>
    <p:extLst>
      <p:ext uri="{BB962C8B-B14F-4D97-AF65-F5344CB8AC3E}">
        <p14:creationId xmlns:p14="http://schemas.microsoft.com/office/powerpoint/2010/main" val="1552818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B5B08FC5-58C2-4F5C-A7A1-06E859D18143}"/>
              </a:ext>
            </a:extLst>
          </p:cNvPr>
          <p:cNvSpPr>
            <a:spLocks noGrp="1"/>
          </p:cNvSpPr>
          <p:nvPr>
            <p:ph type="ft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US" sz="1200" b="0" i="0" u="none" strike="noStrike" cap="none" normalizeH="0" baseline="0" noProof="0">
                <a:ln>
                  <a:noFill/>
                </a:ln>
                <a:solidFill>
                  <a:srgbClr val="FFFFFF"/>
                </a:solidFill>
                <a:uLnTx/>
                <a:uFillTx/>
                <a:latin typeface="Arial"/>
                <a:ea typeface="Osaka" charset="0"/>
                <a:cs typeface="+mn-cs"/>
              </a:rPr>
              <a:t>Entrevista motivacional y escucha activa</a:t>
            </a:r>
          </a:p>
        </p:txBody>
      </p:sp>
      <p:sp>
        <p:nvSpPr>
          <p:cNvPr id="5122" name="Rectangle 2">
            <a:extLst>
              <a:ext uri="{FF2B5EF4-FFF2-40B4-BE49-F238E27FC236}">
                <a16:creationId xmlns:a16="http://schemas.microsoft.com/office/drawing/2014/main" id="{576F083E-138B-4244-A5B7-A39478A0714D}"/>
              </a:ext>
            </a:extLst>
          </p:cNvPr>
          <p:cNvSpPr>
            <a:spLocks noGrp="1" noChangeArrowheads="1"/>
          </p:cNvSpPr>
          <p:nvPr>
            <p:ph type="title"/>
          </p:nvPr>
        </p:nvSpPr>
        <p:spPr/>
        <p:txBody>
          <a:bodyPr/>
          <a:lstStyle/>
          <a:p>
            <a:pPr eaLnBrk="1" hangingPunct="1">
              <a:defRPr/>
            </a:pPr>
            <a:r>
              <a:rPr lang="es-US"/>
              <a:t>Las etapas del cambio</a:t>
            </a:r>
          </a:p>
        </p:txBody>
      </p:sp>
      <p:sp>
        <p:nvSpPr>
          <p:cNvPr id="5123" name="Rectangle 3">
            <a:extLst>
              <a:ext uri="{FF2B5EF4-FFF2-40B4-BE49-F238E27FC236}">
                <a16:creationId xmlns:a16="http://schemas.microsoft.com/office/drawing/2014/main" id="{99F9C154-FAA5-42BA-9207-086B10995C70}"/>
              </a:ext>
            </a:extLst>
          </p:cNvPr>
          <p:cNvSpPr>
            <a:spLocks noGrp="1" noChangeArrowheads="1"/>
          </p:cNvSpPr>
          <p:nvPr>
            <p:ph type="body" idx="1"/>
          </p:nvPr>
        </p:nvSpPr>
        <p:spPr/>
        <p:txBody>
          <a:bodyPr/>
          <a:lstStyle/>
          <a:p>
            <a:pPr indent="-257175"/>
            <a:r>
              <a:rPr lang="es-US" dirty="0">
                <a:hlinkClick r:id="rId3"/>
              </a:rPr>
              <a:t>Video </a:t>
            </a:r>
          </a:p>
          <a:p>
            <a:pPr indent="-257175"/>
            <a:r>
              <a:rPr lang="es-US" dirty="0"/>
              <a:t>Las etapas del cambio</a:t>
            </a:r>
            <a:r>
              <a:rPr lang="es-US" b="1" dirty="0"/>
              <a:t> </a:t>
            </a:r>
            <a:r>
              <a:rPr lang="es-US" dirty="0"/>
              <a:t>en psicología de la salud explican o predicen el éxito o el fracaso de una persona para lograr un cambio de comportamiento propuesto, como el desarrollo de diferentes hábitos. Intenta responder por qué el cambio “se atascó” o, </a:t>
            </a:r>
            <a:br>
              <a:rPr lang="es-US" dirty="0"/>
            </a:br>
            <a:r>
              <a:rPr lang="es-US" dirty="0"/>
              <a:t>por otro lado, por qué no se realizó.</a:t>
            </a:r>
          </a:p>
        </p:txBody>
      </p:sp>
      <p:sp>
        <p:nvSpPr>
          <p:cNvPr id="5127" name="Rectangle 7">
            <a:extLst>
              <a:ext uri="{FF2B5EF4-FFF2-40B4-BE49-F238E27FC236}">
                <a16:creationId xmlns:a16="http://schemas.microsoft.com/office/drawing/2014/main" id="{DFC76EEB-CBEB-4C06-97A7-22DF80745564}"/>
              </a:ext>
            </a:extLst>
          </p:cNvPr>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charset="0"/>
              <a:ea typeface="Osaka" pitchFamily="-64" charset="-128"/>
              <a:cs typeface="+mn-cs"/>
            </a:endParaRPr>
          </a:p>
        </p:txBody>
      </p:sp>
    </p:spTree>
    <p:extLst>
      <p:ext uri="{BB962C8B-B14F-4D97-AF65-F5344CB8AC3E}">
        <p14:creationId xmlns:p14="http://schemas.microsoft.com/office/powerpoint/2010/main" val="3992233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B5B08FC5-58C2-4F5C-A7A1-06E859D18143}"/>
              </a:ext>
            </a:extLst>
          </p:cNvPr>
          <p:cNvSpPr>
            <a:spLocks noGrp="1"/>
          </p:cNvSpPr>
          <p:nvPr>
            <p:ph type="ft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US" sz="1200" b="0" i="0" u="none" strike="noStrike" cap="none" normalizeH="0" baseline="0" noProof="0">
                <a:ln>
                  <a:noFill/>
                </a:ln>
                <a:solidFill>
                  <a:srgbClr val="FFFFFF"/>
                </a:solidFill>
                <a:uLnTx/>
                <a:uFillTx/>
                <a:latin typeface="Arial"/>
                <a:ea typeface="Osaka" charset="0"/>
                <a:cs typeface="+mn-cs"/>
              </a:rPr>
              <a:t>Entrevista motivacional y escucha activa</a:t>
            </a:r>
          </a:p>
        </p:txBody>
      </p:sp>
      <p:sp>
        <p:nvSpPr>
          <p:cNvPr id="5122" name="Rectangle 2">
            <a:extLst>
              <a:ext uri="{FF2B5EF4-FFF2-40B4-BE49-F238E27FC236}">
                <a16:creationId xmlns:a16="http://schemas.microsoft.com/office/drawing/2014/main" id="{576F083E-138B-4244-A5B7-A39478A0714D}"/>
              </a:ext>
            </a:extLst>
          </p:cNvPr>
          <p:cNvSpPr>
            <a:spLocks noGrp="1" noChangeArrowheads="1"/>
          </p:cNvSpPr>
          <p:nvPr>
            <p:ph type="title"/>
          </p:nvPr>
        </p:nvSpPr>
        <p:spPr/>
        <p:txBody>
          <a:bodyPr/>
          <a:lstStyle/>
          <a:p>
            <a:pPr eaLnBrk="1" hangingPunct="1">
              <a:defRPr/>
            </a:pPr>
            <a:r>
              <a:rPr lang="es-US"/>
              <a:t>Las etapas del cambio</a:t>
            </a:r>
          </a:p>
        </p:txBody>
      </p:sp>
      <p:sp>
        <p:nvSpPr>
          <p:cNvPr id="5123" name="Rectangle 3">
            <a:extLst>
              <a:ext uri="{FF2B5EF4-FFF2-40B4-BE49-F238E27FC236}">
                <a16:creationId xmlns:a16="http://schemas.microsoft.com/office/drawing/2014/main" id="{99F9C154-FAA5-42BA-9207-086B10995C70}"/>
              </a:ext>
            </a:extLst>
          </p:cNvPr>
          <p:cNvSpPr>
            <a:spLocks noGrp="1" noChangeArrowheads="1"/>
          </p:cNvSpPr>
          <p:nvPr>
            <p:ph type="body" idx="1"/>
          </p:nvPr>
        </p:nvSpPr>
        <p:spPr>
          <a:xfrm>
            <a:off x="609599" y="1752600"/>
            <a:ext cx="8117305" cy="3886200"/>
          </a:xfrm>
        </p:spPr>
        <p:txBody>
          <a:bodyPr/>
          <a:lstStyle/>
          <a:p>
            <a:pPr marL="85725" indent="0">
              <a:buNone/>
            </a:pPr>
            <a:r>
              <a:rPr lang="es-US" dirty="0"/>
              <a:t>Las etapas del cambio, en la actualidad el modelo de etapas más popular en psicología de la salud (Horwath, 1999), han demostrado ser exitosas con una amplia variedad de comportamientos de salud simples y complejos, que incluyen el abandono del tabaquismo, </a:t>
            </a:r>
            <a:br>
              <a:rPr lang="es-US" dirty="0"/>
            </a:br>
            <a:r>
              <a:rPr lang="es-US" dirty="0"/>
              <a:t>el control de peso, el uso de protector solar, la reducción de grasa en la dieta, la incorporación de ejercicio, el cese del consumo de cocaína, la realización de una mamografía y el uso del condón (Prochaska, et al., 1994).</a:t>
            </a:r>
          </a:p>
        </p:txBody>
      </p:sp>
      <p:sp>
        <p:nvSpPr>
          <p:cNvPr id="5127" name="Rectangle 7">
            <a:extLst>
              <a:ext uri="{FF2B5EF4-FFF2-40B4-BE49-F238E27FC236}">
                <a16:creationId xmlns:a16="http://schemas.microsoft.com/office/drawing/2014/main" id="{DFC76EEB-CBEB-4C06-97A7-22DF80745564}"/>
              </a:ext>
            </a:extLst>
          </p:cNvPr>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charset="0"/>
              <a:ea typeface="Osaka" pitchFamily="-64" charset="-128"/>
              <a:cs typeface="+mn-cs"/>
            </a:endParaRPr>
          </a:p>
        </p:txBody>
      </p:sp>
    </p:spTree>
    <p:extLst>
      <p:ext uri="{BB962C8B-B14F-4D97-AF65-F5344CB8AC3E}">
        <p14:creationId xmlns:p14="http://schemas.microsoft.com/office/powerpoint/2010/main" val="711988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581BE0A-AF56-4DAB-8046-C339E4753CC1}"/>
              </a:ext>
            </a:extLst>
          </p:cNvPr>
          <p:cNvPicPr>
            <a:picLocks noChangeAspect="1"/>
          </p:cNvPicPr>
          <p:nvPr/>
        </p:nvPicPr>
        <p:blipFill>
          <a:blip r:embed="rId3"/>
          <a:stretch>
            <a:fillRect/>
          </a:stretch>
        </p:blipFill>
        <p:spPr>
          <a:xfrm>
            <a:off x="3013515" y="4439228"/>
            <a:ext cx="3339159" cy="1191839"/>
          </a:xfrm>
          <a:prstGeom prst="rect">
            <a:avLst/>
          </a:prstGeom>
        </p:spPr>
      </p:pic>
      <p:sp>
        <p:nvSpPr>
          <p:cNvPr id="5" name="Footer Placeholder 3">
            <a:extLst>
              <a:ext uri="{FF2B5EF4-FFF2-40B4-BE49-F238E27FC236}">
                <a16:creationId xmlns:a16="http://schemas.microsoft.com/office/drawing/2014/main" id="{B5B08FC5-58C2-4F5C-A7A1-06E859D18143}"/>
              </a:ext>
            </a:extLst>
          </p:cNvPr>
          <p:cNvSpPr>
            <a:spLocks noGrp="1"/>
          </p:cNvSpPr>
          <p:nvPr>
            <p:ph type="ft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US" sz="1200" b="0" i="0" u="none" strike="noStrike" cap="none" normalizeH="0" baseline="0" noProof="0">
                <a:ln>
                  <a:noFill/>
                </a:ln>
                <a:solidFill>
                  <a:srgbClr val="FFFFFF"/>
                </a:solidFill>
                <a:uLnTx/>
                <a:uFillTx/>
                <a:latin typeface="Arial"/>
                <a:ea typeface="Osaka" charset="0"/>
                <a:cs typeface="+mn-cs"/>
              </a:rPr>
              <a:t>Entrevista motivacional y escucha activa</a:t>
            </a:r>
          </a:p>
        </p:txBody>
      </p:sp>
      <p:sp>
        <p:nvSpPr>
          <p:cNvPr id="5122" name="Rectangle 2">
            <a:extLst>
              <a:ext uri="{FF2B5EF4-FFF2-40B4-BE49-F238E27FC236}">
                <a16:creationId xmlns:a16="http://schemas.microsoft.com/office/drawing/2014/main" id="{576F083E-138B-4244-A5B7-A39478A0714D}"/>
              </a:ext>
            </a:extLst>
          </p:cNvPr>
          <p:cNvSpPr>
            <a:spLocks noGrp="1" noChangeArrowheads="1"/>
          </p:cNvSpPr>
          <p:nvPr>
            <p:ph type="title"/>
          </p:nvPr>
        </p:nvSpPr>
        <p:spPr/>
        <p:txBody>
          <a:bodyPr/>
          <a:lstStyle/>
          <a:p>
            <a:pPr eaLnBrk="1" hangingPunct="1">
              <a:defRPr/>
            </a:pPr>
            <a:r>
              <a:rPr lang="es-US"/>
              <a:t>Introducción a la entrevista motivacional (MI)</a:t>
            </a:r>
          </a:p>
        </p:txBody>
      </p:sp>
      <p:sp>
        <p:nvSpPr>
          <p:cNvPr id="5123" name="Rectangle 3">
            <a:extLst>
              <a:ext uri="{FF2B5EF4-FFF2-40B4-BE49-F238E27FC236}">
                <a16:creationId xmlns:a16="http://schemas.microsoft.com/office/drawing/2014/main" id="{99F9C154-FAA5-42BA-9207-086B10995C70}"/>
              </a:ext>
            </a:extLst>
          </p:cNvPr>
          <p:cNvSpPr>
            <a:spLocks noGrp="1" noChangeArrowheads="1"/>
          </p:cNvSpPr>
          <p:nvPr>
            <p:ph type="body" idx="1"/>
          </p:nvPr>
        </p:nvSpPr>
        <p:spPr>
          <a:xfrm>
            <a:off x="609600" y="1403685"/>
            <a:ext cx="7924800" cy="2879132"/>
          </a:xfrm>
        </p:spPr>
        <p:txBody>
          <a:bodyPr/>
          <a:lstStyle/>
          <a:p>
            <a:pPr marL="428625"/>
            <a:r>
              <a:rPr lang="es-US" sz="2000" dirty="0"/>
              <a:t>La entrevista motivacional es un método directivo centrado en el cliente para mejorar la motivación intrínseca para cambiar al explorar y resolver la ambivalencia</a:t>
            </a:r>
          </a:p>
          <a:p>
            <a:pPr marL="428625"/>
            <a:r>
              <a:rPr lang="es-US" sz="2000" dirty="0"/>
              <a:t>La ambivalencia es un estado conflictivo de favorecer el cambio y apoyar el status quo</a:t>
            </a:r>
          </a:p>
          <a:p>
            <a:pPr marL="428625"/>
            <a:r>
              <a:rPr lang="es-US" sz="2000" dirty="0"/>
              <a:t>Ayuda al cliente a “despegarse” de sentimientos ambivalentes</a:t>
            </a:r>
          </a:p>
          <a:p>
            <a:pPr marL="428625"/>
            <a:r>
              <a:rPr lang="es-US" sz="2000" dirty="0"/>
              <a:t>Explora las razones personales del cliente para hacer </a:t>
            </a:r>
            <a:br>
              <a:rPr lang="es-US" sz="2000" dirty="0"/>
            </a:br>
            <a:r>
              <a:rPr lang="es-US" sz="2000" dirty="0"/>
              <a:t>un cambio.</a:t>
            </a:r>
          </a:p>
          <a:p>
            <a:pPr marL="428625"/>
            <a:r>
              <a:rPr lang="es-US" sz="2000" dirty="0"/>
              <a:t>Acerca al cliente a quien quiere ser desde quien es ahora.</a:t>
            </a:r>
          </a:p>
          <a:p>
            <a:pPr marL="85725" indent="0">
              <a:buNone/>
            </a:pPr>
            <a:endParaRPr lang="en-US" sz="2000" dirty="0"/>
          </a:p>
          <a:p>
            <a:pPr marL="85725" indent="0">
              <a:buNone/>
            </a:pPr>
            <a:endParaRPr lang="en-US" sz="2000" dirty="0"/>
          </a:p>
          <a:p>
            <a:pPr marL="85725" indent="0">
              <a:buNone/>
            </a:pPr>
            <a:endParaRPr lang="en-US" sz="2000" dirty="0"/>
          </a:p>
          <a:p>
            <a:pPr marL="85725" indent="0">
              <a:buNone/>
            </a:pPr>
            <a:endParaRPr lang="en-US" sz="2000" dirty="0"/>
          </a:p>
        </p:txBody>
      </p:sp>
      <p:sp>
        <p:nvSpPr>
          <p:cNvPr id="5127" name="Rectangle 7">
            <a:extLst>
              <a:ext uri="{FF2B5EF4-FFF2-40B4-BE49-F238E27FC236}">
                <a16:creationId xmlns:a16="http://schemas.microsoft.com/office/drawing/2014/main" id="{DFC76EEB-CBEB-4C06-97A7-22DF80745564}"/>
              </a:ext>
            </a:extLst>
          </p:cNvPr>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charset="0"/>
              <a:ea typeface="Osaka" pitchFamily="-64" charset="-128"/>
              <a:cs typeface="+mn-cs"/>
            </a:endParaRPr>
          </a:p>
        </p:txBody>
      </p:sp>
    </p:spTree>
    <p:extLst>
      <p:ext uri="{BB962C8B-B14F-4D97-AF65-F5344CB8AC3E}">
        <p14:creationId xmlns:p14="http://schemas.microsoft.com/office/powerpoint/2010/main" val="2703605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B5B08FC5-58C2-4F5C-A7A1-06E859D18143}"/>
              </a:ext>
            </a:extLst>
          </p:cNvPr>
          <p:cNvSpPr>
            <a:spLocks noGrp="1"/>
          </p:cNvSpPr>
          <p:nvPr>
            <p:ph type="ft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US" sz="1200" b="0" i="0" u="none" strike="noStrike" cap="none" normalizeH="0" baseline="0" noProof="0">
                <a:ln>
                  <a:noFill/>
                </a:ln>
                <a:solidFill>
                  <a:srgbClr val="FFFFFF"/>
                </a:solidFill>
                <a:uLnTx/>
                <a:uFillTx/>
                <a:latin typeface="Arial"/>
                <a:ea typeface="Osaka" charset="0"/>
                <a:cs typeface="+mn-cs"/>
              </a:rPr>
              <a:t>Entrevista motivacional y escucha activa</a:t>
            </a:r>
          </a:p>
        </p:txBody>
      </p:sp>
      <p:sp>
        <p:nvSpPr>
          <p:cNvPr id="5122" name="Rectangle 2">
            <a:extLst>
              <a:ext uri="{FF2B5EF4-FFF2-40B4-BE49-F238E27FC236}">
                <a16:creationId xmlns:a16="http://schemas.microsoft.com/office/drawing/2014/main" id="{576F083E-138B-4244-A5B7-A39478A0714D}"/>
              </a:ext>
            </a:extLst>
          </p:cNvPr>
          <p:cNvSpPr>
            <a:spLocks noGrp="1" noChangeArrowheads="1"/>
          </p:cNvSpPr>
          <p:nvPr>
            <p:ph type="title"/>
          </p:nvPr>
        </p:nvSpPr>
        <p:spPr/>
        <p:txBody>
          <a:bodyPr/>
          <a:lstStyle/>
          <a:p>
            <a:pPr eaLnBrk="1" hangingPunct="1">
              <a:defRPr/>
            </a:pPr>
            <a:r>
              <a:rPr lang="es-US"/>
              <a:t>Entrevista motivacional (MI) se define como...</a:t>
            </a:r>
          </a:p>
        </p:txBody>
      </p:sp>
      <p:sp>
        <p:nvSpPr>
          <p:cNvPr id="5123" name="Rectangle 3">
            <a:extLst>
              <a:ext uri="{FF2B5EF4-FFF2-40B4-BE49-F238E27FC236}">
                <a16:creationId xmlns:a16="http://schemas.microsoft.com/office/drawing/2014/main" id="{99F9C154-FAA5-42BA-9207-086B10995C70}"/>
              </a:ext>
            </a:extLst>
          </p:cNvPr>
          <p:cNvSpPr>
            <a:spLocks noGrp="1" noChangeArrowheads="1"/>
          </p:cNvSpPr>
          <p:nvPr>
            <p:ph type="body" idx="1"/>
          </p:nvPr>
        </p:nvSpPr>
        <p:spPr/>
        <p:txBody>
          <a:bodyPr/>
          <a:lstStyle/>
          <a:p>
            <a:pPr marL="428625"/>
            <a:r>
              <a:rPr lang="es-US" dirty="0"/>
              <a:t>Un enfoque colaborativo, centrado en la persona para extraer y fortalecer la motivación de una persona para cambiar su comportamiento. Una MI implica un conjunto de principios y estrategias, pero lo más importante, es un enfoque que incorpora el espíritu de colaboración, empatía y de encontrar a las personas donde están.</a:t>
            </a:r>
          </a:p>
          <a:p>
            <a:pPr marL="428625"/>
            <a:r>
              <a:rPr lang="es-US" dirty="0">
                <a:hlinkClick r:id="rId3"/>
              </a:rPr>
              <a:t>Mal ejemplo </a:t>
            </a:r>
          </a:p>
          <a:p>
            <a:pPr marL="428625"/>
            <a:r>
              <a:rPr lang="es-US" dirty="0">
                <a:hlinkClick r:id="rId4"/>
              </a:rPr>
              <a:t>Buen ejemplo</a:t>
            </a:r>
          </a:p>
        </p:txBody>
      </p:sp>
      <p:sp>
        <p:nvSpPr>
          <p:cNvPr id="5127" name="Rectangle 7">
            <a:extLst>
              <a:ext uri="{FF2B5EF4-FFF2-40B4-BE49-F238E27FC236}">
                <a16:creationId xmlns:a16="http://schemas.microsoft.com/office/drawing/2014/main" id="{DFC76EEB-CBEB-4C06-97A7-22DF80745564}"/>
              </a:ext>
            </a:extLst>
          </p:cNvPr>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charset="0"/>
              <a:ea typeface="Osaka" pitchFamily="-64" charset="-128"/>
              <a:cs typeface="+mn-cs"/>
            </a:endParaRPr>
          </a:p>
        </p:txBody>
      </p:sp>
    </p:spTree>
    <p:extLst>
      <p:ext uri="{BB962C8B-B14F-4D97-AF65-F5344CB8AC3E}">
        <p14:creationId xmlns:p14="http://schemas.microsoft.com/office/powerpoint/2010/main" val="1628292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B5B08FC5-58C2-4F5C-A7A1-06E859D18143}"/>
              </a:ext>
            </a:extLst>
          </p:cNvPr>
          <p:cNvSpPr>
            <a:spLocks noGrp="1"/>
          </p:cNvSpPr>
          <p:nvPr>
            <p:ph type="ft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US" sz="1200" b="0" i="0" u="none" strike="noStrike" cap="none" normalizeH="0" baseline="0" noProof="0">
                <a:ln>
                  <a:noFill/>
                </a:ln>
                <a:solidFill>
                  <a:srgbClr val="FFFFFF"/>
                </a:solidFill>
                <a:uLnTx/>
                <a:uFillTx/>
                <a:latin typeface="Arial"/>
                <a:ea typeface="Osaka" charset="0"/>
                <a:cs typeface="+mn-cs"/>
              </a:rPr>
              <a:t>Entrevista motivacional y escucha activa</a:t>
            </a:r>
          </a:p>
        </p:txBody>
      </p:sp>
      <p:sp>
        <p:nvSpPr>
          <p:cNvPr id="5122" name="Rectangle 2">
            <a:extLst>
              <a:ext uri="{FF2B5EF4-FFF2-40B4-BE49-F238E27FC236}">
                <a16:creationId xmlns:a16="http://schemas.microsoft.com/office/drawing/2014/main" id="{576F083E-138B-4244-A5B7-A39478A0714D}"/>
              </a:ext>
            </a:extLst>
          </p:cNvPr>
          <p:cNvSpPr>
            <a:spLocks noGrp="1" noChangeArrowheads="1"/>
          </p:cNvSpPr>
          <p:nvPr>
            <p:ph type="title"/>
          </p:nvPr>
        </p:nvSpPr>
        <p:spPr/>
        <p:txBody>
          <a:bodyPr/>
          <a:lstStyle/>
          <a:p>
            <a:pPr eaLnBrk="1" hangingPunct="1">
              <a:defRPr/>
            </a:pPr>
            <a:r>
              <a:rPr lang="es-US"/>
              <a:t>Teoría, principios y desafíos</a:t>
            </a:r>
          </a:p>
        </p:txBody>
      </p:sp>
      <p:sp>
        <p:nvSpPr>
          <p:cNvPr id="5127" name="Rectangle 7">
            <a:extLst>
              <a:ext uri="{FF2B5EF4-FFF2-40B4-BE49-F238E27FC236}">
                <a16:creationId xmlns:a16="http://schemas.microsoft.com/office/drawing/2014/main" id="{DFC76EEB-CBEB-4C06-97A7-22DF80745564}"/>
              </a:ext>
            </a:extLst>
          </p:cNvPr>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charset="0"/>
              <a:ea typeface="Osaka" pitchFamily="-64" charset="-128"/>
              <a:cs typeface="+mn-cs"/>
            </a:endParaRPr>
          </a:p>
        </p:txBody>
      </p:sp>
      <p:pic>
        <p:nvPicPr>
          <p:cNvPr id="3" name="Imagen 2">
            <a:extLst>
              <a:ext uri="{FF2B5EF4-FFF2-40B4-BE49-F238E27FC236}">
                <a16:creationId xmlns:a16="http://schemas.microsoft.com/office/drawing/2014/main" id="{46299A33-9CA7-45CD-9A7E-E64CA0399CF8}"/>
              </a:ext>
            </a:extLst>
          </p:cNvPr>
          <p:cNvPicPr>
            <a:picLocks noChangeAspect="1"/>
          </p:cNvPicPr>
          <p:nvPr/>
        </p:nvPicPr>
        <p:blipFill>
          <a:blip r:embed="rId3"/>
          <a:stretch>
            <a:fillRect/>
          </a:stretch>
        </p:blipFill>
        <p:spPr>
          <a:xfrm>
            <a:off x="1142669" y="1335197"/>
            <a:ext cx="7263392" cy="4020911"/>
          </a:xfrm>
          <a:prstGeom prst="rect">
            <a:avLst/>
          </a:prstGeom>
        </p:spPr>
      </p:pic>
    </p:spTree>
    <p:extLst>
      <p:ext uri="{BB962C8B-B14F-4D97-AF65-F5344CB8AC3E}">
        <p14:creationId xmlns:p14="http://schemas.microsoft.com/office/powerpoint/2010/main" val="1655488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ABF94B6-C0FB-4344-9B0B-271301EC99C7}"/>
              </a:ext>
            </a:extLst>
          </p:cNvPr>
          <p:cNvPicPr>
            <a:picLocks noChangeAspect="1"/>
          </p:cNvPicPr>
          <p:nvPr/>
        </p:nvPicPr>
        <p:blipFill>
          <a:blip r:embed="rId3"/>
          <a:stretch>
            <a:fillRect/>
          </a:stretch>
        </p:blipFill>
        <p:spPr>
          <a:xfrm>
            <a:off x="513349" y="1816434"/>
            <a:ext cx="4391924" cy="3461419"/>
          </a:xfrm>
          <a:prstGeom prst="rect">
            <a:avLst/>
          </a:prstGeom>
        </p:spPr>
      </p:pic>
      <p:sp>
        <p:nvSpPr>
          <p:cNvPr id="5" name="Footer Placeholder 3">
            <a:extLst>
              <a:ext uri="{FF2B5EF4-FFF2-40B4-BE49-F238E27FC236}">
                <a16:creationId xmlns:a16="http://schemas.microsoft.com/office/drawing/2014/main" id="{B5B08FC5-58C2-4F5C-A7A1-06E859D18143}"/>
              </a:ext>
            </a:extLst>
          </p:cNvPr>
          <p:cNvSpPr>
            <a:spLocks noGrp="1"/>
          </p:cNvSpPr>
          <p:nvPr>
            <p:ph type="ft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US" sz="1200" b="0" i="0" u="none" strike="noStrike" cap="none" normalizeH="0" baseline="0" noProof="0">
                <a:ln>
                  <a:noFill/>
                </a:ln>
                <a:solidFill>
                  <a:srgbClr val="FFFFFF"/>
                </a:solidFill>
                <a:uLnTx/>
                <a:uFillTx/>
                <a:latin typeface="Arial"/>
                <a:ea typeface="Osaka" charset="0"/>
                <a:cs typeface="+mn-cs"/>
              </a:rPr>
              <a:t>Entrevista motivacional y escucha activa</a:t>
            </a:r>
          </a:p>
        </p:txBody>
      </p:sp>
      <p:sp>
        <p:nvSpPr>
          <p:cNvPr id="5122" name="Rectangle 2">
            <a:extLst>
              <a:ext uri="{FF2B5EF4-FFF2-40B4-BE49-F238E27FC236}">
                <a16:creationId xmlns:a16="http://schemas.microsoft.com/office/drawing/2014/main" id="{576F083E-138B-4244-A5B7-A39478A0714D}"/>
              </a:ext>
            </a:extLst>
          </p:cNvPr>
          <p:cNvSpPr>
            <a:spLocks noGrp="1" noChangeArrowheads="1"/>
          </p:cNvSpPr>
          <p:nvPr>
            <p:ph type="title"/>
          </p:nvPr>
        </p:nvSpPr>
        <p:spPr/>
        <p:txBody>
          <a:bodyPr/>
          <a:lstStyle/>
          <a:p>
            <a:pPr eaLnBrk="1" hangingPunct="1">
              <a:defRPr/>
            </a:pPr>
            <a:r>
              <a:rPr lang="es-US"/>
              <a:t>El espíritu de la MI</a:t>
            </a:r>
          </a:p>
        </p:txBody>
      </p:sp>
      <p:sp>
        <p:nvSpPr>
          <p:cNvPr id="5123" name="Rectangle 3">
            <a:extLst>
              <a:ext uri="{FF2B5EF4-FFF2-40B4-BE49-F238E27FC236}">
                <a16:creationId xmlns:a16="http://schemas.microsoft.com/office/drawing/2014/main" id="{99F9C154-FAA5-42BA-9207-086B10995C70}"/>
              </a:ext>
            </a:extLst>
          </p:cNvPr>
          <p:cNvSpPr>
            <a:spLocks noGrp="1" noChangeArrowheads="1"/>
          </p:cNvSpPr>
          <p:nvPr>
            <p:ph type="body" idx="1"/>
          </p:nvPr>
        </p:nvSpPr>
        <p:spPr>
          <a:xfrm>
            <a:off x="4836404" y="1752600"/>
            <a:ext cx="4034880" cy="3886200"/>
          </a:xfrm>
        </p:spPr>
        <p:txBody>
          <a:bodyPr/>
          <a:lstStyle/>
          <a:p>
            <a:pPr marL="457200" indent="-457200">
              <a:spcBef>
                <a:spcPts val="300"/>
              </a:spcBef>
              <a:buSzPts val="2000"/>
              <a:buFont typeface="+mj-lt"/>
              <a:buAutoNum type="arabicPeriod"/>
            </a:pPr>
            <a:r>
              <a:rPr lang="es-US" sz="2000" dirty="0"/>
              <a:t>¿Cuáles son algunas acciones que hacemos que reprimen la aceptación?</a:t>
            </a:r>
          </a:p>
          <a:p>
            <a:pPr marL="457200" indent="-457200">
              <a:spcBef>
                <a:spcPts val="300"/>
              </a:spcBef>
              <a:buSzPts val="2000"/>
              <a:buFont typeface="+mj-lt"/>
              <a:buAutoNum type="arabicPeriod"/>
            </a:pPr>
            <a:r>
              <a:rPr lang="es-US" sz="2000" dirty="0"/>
              <a:t>¿Cómo encuentran un equilibrio entre su interés </a:t>
            </a:r>
            <a:br>
              <a:rPr lang="es-US" sz="2000" dirty="0"/>
            </a:br>
            <a:r>
              <a:rPr lang="es-US" sz="2000" dirty="0"/>
              <a:t>y el del cliente?</a:t>
            </a:r>
          </a:p>
          <a:p>
            <a:pPr marL="457200" indent="-457200">
              <a:spcBef>
                <a:spcPts val="300"/>
              </a:spcBef>
              <a:buSzPts val="2000"/>
              <a:buFont typeface="+mj-lt"/>
              <a:buAutoNum type="arabicPeriod"/>
            </a:pPr>
            <a:r>
              <a:rPr lang="es-US" sz="2000" dirty="0"/>
              <a:t>¿Qué podemos hacer para conocer las fortalezas </a:t>
            </a:r>
            <a:br>
              <a:rPr lang="es-US" sz="2000" dirty="0"/>
            </a:br>
            <a:r>
              <a:rPr lang="es-US" sz="2000" dirty="0"/>
              <a:t>del cliente?</a:t>
            </a:r>
          </a:p>
          <a:p>
            <a:pPr marL="457200" indent="-457200">
              <a:spcBef>
                <a:spcPts val="300"/>
              </a:spcBef>
              <a:buSzPts val="2000"/>
              <a:buFont typeface="+mj-lt"/>
              <a:buAutoNum type="arabicPeriod"/>
            </a:pPr>
            <a:r>
              <a:rPr lang="es-US" sz="2000" dirty="0"/>
              <a:t>¿Qué hacemos para intervenir en el conflicto </a:t>
            </a:r>
            <a:br>
              <a:rPr lang="es-US" sz="2000" dirty="0"/>
            </a:br>
            <a:r>
              <a:rPr lang="es-US" sz="2000" dirty="0"/>
              <a:t>y el desacuerdo?</a:t>
            </a:r>
          </a:p>
          <a:p>
            <a:pPr marL="0" indent="0">
              <a:spcBef>
                <a:spcPts val="360"/>
              </a:spcBef>
              <a:buSzPts val="2400"/>
              <a:buNone/>
            </a:pPr>
            <a:endParaRPr lang="en-US" sz="2000" dirty="0"/>
          </a:p>
          <a:p>
            <a:pPr marL="257175" indent="-142875">
              <a:spcBef>
                <a:spcPts val="360"/>
              </a:spcBef>
              <a:buSzPts val="2400"/>
              <a:buNone/>
            </a:pPr>
            <a:endParaRPr lang="en-US" sz="2000" dirty="0"/>
          </a:p>
          <a:p>
            <a:pPr marL="257175" indent="-142875">
              <a:spcBef>
                <a:spcPts val="360"/>
              </a:spcBef>
              <a:buSzPts val="2400"/>
              <a:buNone/>
            </a:pPr>
            <a:endParaRPr lang="en-US" sz="2000" dirty="0"/>
          </a:p>
          <a:p>
            <a:pPr marL="257175" indent="-142875">
              <a:spcBef>
                <a:spcPts val="360"/>
              </a:spcBef>
              <a:buSzPts val="2400"/>
              <a:buNone/>
            </a:pPr>
            <a:endParaRPr lang="en-US" sz="2000" dirty="0"/>
          </a:p>
          <a:p>
            <a:pPr marL="0" indent="0">
              <a:spcBef>
                <a:spcPts val="360"/>
              </a:spcBef>
              <a:buSzPts val="2400"/>
              <a:buNone/>
            </a:pPr>
            <a:endParaRPr lang="en-US" sz="2000" dirty="0"/>
          </a:p>
          <a:p>
            <a:pPr marL="0" indent="0">
              <a:spcBef>
                <a:spcPts val="360"/>
              </a:spcBef>
              <a:buSzPts val="2400"/>
              <a:buNone/>
            </a:pPr>
            <a:endParaRPr lang="en-US" sz="2000" dirty="0"/>
          </a:p>
          <a:p>
            <a:pPr marL="257175" indent="-142875">
              <a:spcBef>
                <a:spcPts val="360"/>
              </a:spcBef>
              <a:buSzPts val="2400"/>
              <a:buNone/>
            </a:pPr>
            <a:endParaRPr lang="en-US" sz="2000" dirty="0"/>
          </a:p>
        </p:txBody>
      </p:sp>
      <p:sp>
        <p:nvSpPr>
          <p:cNvPr id="5127" name="Rectangle 7">
            <a:extLst>
              <a:ext uri="{FF2B5EF4-FFF2-40B4-BE49-F238E27FC236}">
                <a16:creationId xmlns:a16="http://schemas.microsoft.com/office/drawing/2014/main" id="{DFC76EEB-CBEB-4C06-97A7-22DF80745564}"/>
              </a:ext>
            </a:extLst>
          </p:cNvPr>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charset="0"/>
              <a:ea typeface="Osaka" pitchFamily="-64" charset="-128"/>
              <a:cs typeface="+mn-cs"/>
            </a:endParaRPr>
          </a:p>
        </p:txBody>
      </p:sp>
    </p:spTree>
    <p:extLst>
      <p:ext uri="{BB962C8B-B14F-4D97-AF65-F5344CB8AC3E}">
        <p14:creationId xmlns:p14="http://schemas.microsoft.com/office/powerpoint/2010/main" val="1979479552"/>
      </p:ext>
    </p:extLst>
  </p:cSld>
  <p:clrMapOvr>
    <a:masterClrMapping/>
  </p:clrMapOvr>
</p:sld>
</file>

<file path=ppt/theme/theme1.xml><?xml version="1.0" encoding="utf-8"?>
<a:theme xmlns:a="http://schemas.openxmlformats.org/drawingml/2006/main" name="2_Blank Presentation">
  <a:themeElements>
    <a:clrScheme name="Custom 1">
      <a:dk1>
        <a:srgbClr val="000000"/>
      </a:dk1>
      <a:lt1>
        <a:srgbClr val="FFFFFF"/>
      </a:lt1>
      <a:dk2>
        <a:srgbClr val="000000"/>
      </a:dk2>
      <a:lt2>
        <a:srgbClr val="808080"/>
      </a:lt2>
      <a:accent1>
        <a:srgbClr val="C00000"/>
      </a:accent1>
      <a:accent2>
        <a:srgbClr val="808080"/>
      </a:accent2>
      <a:accent3>
        <a:srgbClr val="FFFFFF"/>
      </a:accent3>
      <a:accent4>
        <a:srgbClr val="000000"/>
      </a:accent4>
      <a:accent5>
        <a:srgbClr val="D8D8D8"/>
      </a:accent5>
      <a:accent6>
        <a:srgbClr val="BFBFBF"/>
      </a:accent6>
      <a:hlink>
        <a:srgbClr val="FF0000"/>
      </a:hlink>
      <a:folHlink>
        <a:srgbClr val="FF0000"/>
      </a:folHlink>
    </a:clrScheme>
    <a:fontScheme name="Blank Presentation">
      <a:majorFont>
        <a:latin typeface="Arial"/>
        <a:ea typeface="Osaka"/>
        <a:cs typeface=""/>
      </a:majorFont>
      <a:minorFont>
        <a:latin typeface="Arial"/>
        <a:ea typeface="Osaka"/>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a:ln>
              <a:noFill/>
            </a:ln>
            <a:solidFill>
              <a:schemeClr val="tx1"/>
            </a:solidFill>
            <a:effectLst/>
            <a:latin typeface="Arial" charset="0"/>
            <a:ea typeface="Osak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a:ln>
              <a:noFill/>
            </a:ln>
            <a:solidFill>
              <a:schemeClr val="tx1"/>
            </a:solidFill>
            <a:effectLst/>
            <a:latin typeface="Arial" charset="0"/>
            <a:ea typeface="Osaka"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1065</TotalTime>
  <Words>2538</Words>
  <Application>Microsoft Office PowerPoint</Application>
  <PresentationFormat>Presentación en pantalla (4:3)</PresentationFormat>
  <Paragraphs>216</Paragraphs>
  <Slides>16</Slides>
  <Notes>16</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16</vt:i4>
      </vt:variant>
    </vt:vector>
  </HeadingPairs>
  <TitlesOfParts>
    <vt:vector size="23" baseType="lpstr">
      <vt:lpstr>Wingdings</vt:lpstr>
      <vt:lpstr>Calibri</vt:lpstr>
      <vt:lpstr>Arial Bold</vt:lpstr>
      <vt:lpstr>Noto Sans Symbols</vt:lpstr>
      <vt:lpstr>Arial</vt:lpstr>
      <vt:lpstr>Courier New</vt:lpstr>
      <vt:lpstr>2_Blank Presentation</vt:lpstr>
      <vt:lpstr>Entrevista motivacional  y escucha activa</vt:lpstr>
      <vt:lpstr>Objetivos</vt:lpstr>
      <vt:lpstr>Las etapas del cambio</vt:lpstr>
      <vt:lpstr>Las etapas del cambio</vt:lpstr>
      <vt:lpstr>Las etapas del cambio</vt:lpstr>
      <vt:lpstr>Introducción a la entrevista motivacional (MI)</vt:lpstr>
      <vt:lpstr>Entrevista motivacional (MI) se define como...</vt:lpstr>
      <vt:lpstr>Teoría, principios y desafíos</vt:lpstr>
      <vt:lpstr>El espíritu de la MI</vt:lpstr>
      <vt:lpstr>Estrategias centrales para destacar o apoyar  a alguien con ambivalencia</vt:lpstr>
      <vt:lpstr>Habilidades de asesoramiento para promover  el cambio de comportamiento</vt:lpstr>
      <vt:lpstr>Declaraciones reflexivas</vt:lpstr>
      <vt:lpstr>Practiquemos juntos</vt:lpstr>
      <vt:lpstr>Práctica de entrevista  motivacional y escucha activa</vt:lpstr>
      <vt:lpstr>Referencia a O.A.R.S.</vt:lpstr>
      <vt:lpstr>Referencias y recursos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Motivational Interviewing &amp; Active Listening</dc:title>
  <dc:creator>kathe</dc:creator>
  <cp:lastModifiedBy>DS1</cp:lastModifiedBy>
  <cp:revision>34</cp:revision>
  <dcterms:modified xsi:type="dcterms:W3CDTF">2020-07-24T20:06:40Z</dcterms:modified>
</cp:coreProperties>
</file>