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9"/>
  </p:notesMasterIdLst>
  <p:handoutMasterIdLst>
    <p:handoutMasterId r:id="rId50"/>
  </p:handoutMasterIdLst>
  <p:sldIdLst>
    <p:sldId id="257" r:id="rId2"/>
    <p:sldId id="572" r:id="rId3"/>
    <p:sldId id="697" r:id="rId4"/>
    <p:sldId id="698" r:id="rId5"/>
    <p:sldId id="699" r:id="rId6"/>
    <p:sldId id="658" r:id="rId7"/>
    <p:sldId id="700" r:id="rId8"/>
    <p:sldId id="587" r:id="rId9"/>
    <p:sldId id="705" r:id="rId10"/>
    <p:sldId id="701" r:id="rId11"/>
    <p:sldId id="589" r:id="rId12"/>
    <p:sldId id="591" r:id="rId13"/>
    <p:sldId id="702" r:id="rId14"/>
    <p:sldId id="593" r:id="rId15"/>
    <p:sldId id="596" r:id="rId16"/>
    <p:sldId id="597" r:id="rId17"/>
    <p:sldId id="598" r:id="rId18"/>
    <p:sldId id="599" r:id="rId19"/>
    <p:sldId id="601" r:id="rId20"/>
    <p:sldId id="696" r:id="rId21"/>
    <p:sldId id="604" r:id="rId22"/>
    <p:sldId id="606" r:id="rId23"/>
    <p:sldId id="607" r:id="rId24"/>
    <p:sldId id="608" r:id="rId25"/>
    <p:sldId id="609" r:id="rId26"/>
    <p:sldId id="646" r:id="rId27"/>
    <p:sldId id="611" r:id="rId28"/>
    <p:sldId id="613" r:id="rId29"/>
    <p:sldId id="614" r:id="rId30"/>
    <p:sldId id="707" r:id="rId31"/>
    <p:sldId id="640" r:id="rId32"/>
    <p:sldId id="619" r:id="rId33"/>
    <p:sldId id="620" r:id="rId34"/>
    <p:sldId id="689" r:id="rId35"/>
    <p:sldId id="688" r:id="rId36"/>
    <p:sldId id="686" r:id="rId37"/>
    <p:sldId id="676" r:id="rId38"/>
    <p:sldId id="708" r:id="rId39"/>
    <p:sldId id="709" r:id="rId40"/>
    <p:sldId id="710" r:id="rId41"/>
    <p:sldId id="711" r:id="rId42"/>
    <p:sldId id="713" r:id="rId43"/>
    <p:sldId id="692" r:id="rId44"/>
    <p:sldId id="693" r:id="rId45"/>
    <p:sldId id="694" r:id="rId46"/>
    <p:sldId id="691" r:id="rId47"/>
    <p:sldId id="706" r:id="rId48"/>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Dean" initials="DD"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6" autoAdjust="0"/>
    <p:restoredTop sz="88988" autoAdjust="0"/>
  </p:normalViewPr>
  <p:slideViewPr>
    <p:cSldViewPr>
      <p:cViewPr varScale="1">
        <p:scale>
          <a:sx n="103" d="100"/>
          <a:sy n="103" d="100"/>
        </p:scale>
        <p:origin x="61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140"/>
    </p:cViewPr>
  </p:sorterViewPr>
  <p:notesViewPr>
    <p:cSldViewPr>
      <p:cViewPr>
        <p:scale>
          <a:sx n="100" d="100"/>
          <a:sy n="100" d="100"/>
        </p:scale>
        <p:origin x="1566" y="22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eaLnBrk="1" hangingPunct="1">
              <a:defRPr sz="1100">
                <a:latin typeface="+mn-lt"/>
              </a:defRPr>
            </a:lvl1pPr>
          </a:lstStyle>
          <a:p>
            <a:pPr>
              <a:defRPr/>
            </a:pPr>
            <a:r>
              <a:rPr lang="en-US" altLang="en-US" dirty="0"/>
              <a:t>Slides for Module 2: PC/PB Roles and Responsibilities</a:t>
            </a:r>
          </a:p>
        </p:txBody>
      </p:sp>
      <p:sp>
        <p:nvSpPr>
          <p:cNvPr id="60419" name="Rectangle 3"/>
          <p:cNvSpPr>
            <a:spLocks noGrp="1" noChangeArrowheads="1"/>
          </p:cNvSpPr>
          <p:nvPr>
            <p:ph type="dt" sz="quarter" idx="1"/>
          </p:nvPr>
        </p:nvSpPr>
        <p:spPr bwMode="auto">
          <a:xfrm>
            <a:off x="3997325"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algn="r" eaLnBrk="1" hangingPunct="1">
              <a:defRPr sz="1100">
                <a:latin typeface="Arial" panose="020B0604020202020204" pitchFamily="34" charset="0"/>
              </a:defRPr>
            </a:lvl1pPr>
          </a:lstStyle>
          <a:p>
            <a:pPr>
              <a:defRPr/>
            </a:pPr>
            <a:r>
              <a:rPr lang="en-US" altLang="en-US" dirty="0"/>
              <a:t>	</a:t>
            </a:r>
          </a:p>
        </p:txBody>
      </p:sp>
      <p:sp>
        <p:nvSpPr>
          <p:cNvPr id="60420" name="Rectangle 4"/>
          <p:cNvSpPr>
            <a:spLocks noGrp="1" noChangeArrowheads="1"/>
          </p:cNvSpPr>
          <p:nvPr>
            <p:ph type="ftr" sz="quarter" idx="2"/>
          </p:nvPr>
        </p:nvSpPr>
        <p:spPr bwMode="auto">
          <a:xfrm>
            <a:off x="0"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eaLnBrk="1" hangingPunct="1">
              <a:defRPr sz="1100">
                <a:latin typeface="+mn-lt"/>
              </a:defRPr>
            </a:lvl1pPr>
          </a:lstStyle>
          <a:p>
            <a:pPr>
              <a:defRPr/>
            </a:pPr>
            <a:r>
              <a:rPr lang="en-US" altLang="en-US" dirty="0"/>
              <a:t>EGM Consulting, LLC  for MSCG/ Ryan White TAC</a:t>
            </a:r>
          </a:p>
        </p:txBody>
      </p:sp>
      <p:sp>
        <p:nvSpPr>
          <p:cNvPr id="60421" name="Rectangle 5"/>
          <p:cNvSpPr>
            <a:spLocks noGrp="1" noChangeArrowheads="1"/>
          </p:cNvSpPr>
          <p:nvPr>
            <p:ph type="sldNum" sz="quarter" idx="3"/>
          </p:nvPr>
        </p:nvSpPr>
        <p:spPr bwMode="auto">
          <a:xfrm>
            <a:off x="3997325"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523E3F34-6EC2-4A41-AE0C-CF279FE8EC75}" type="slidenum">
              <a:rPr lang="en-US" altLang="en-US"/>
              <a:pPr>
                <a:defRPr/>
              </a:pPr>
              <a:t>‹#›</a:t>
            </a:fld>
            <a:endParaRPr lang="en-US" altLang="en-US" dirty="0"/>
          </a:p>
        </p:txBody>
      </p:sp>
    </p:spTree>
    <p:extLst>
      <p:ext uri="{BB962C8B-B14F-4D97-AF65-F5344CB8AC3E}">
        <p14:creationId xmlns:p14="http://schemas.microsoft.com/office/powerpoint/2010/main" val="3443377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eaLnBrk="1" hangingPunct="1">
              <a:defRPr sz="1200"/>
            </a:lvl1pPr>
          </a:lstStyle>
          <a:p>
            <a:pPr>
              <a:defRPr/>
            </a:pPr>
            <a:endParaRPr lang="en-US" altLang="en-US" dirty="0"/>
          </a:p>
        </p:txBody>
      </p:sp>
      <p:sp>
        <p:nvSpPr>
          <p:cNvPr id="4099" name="Rectangle 3"/>
          <p:cNvSpPr>
            <a:spLocks noGrp="1" noChangeArrowheads="1"/>
          </p:cNvSpPr>
          <p:nvPr>
            <p:ph type="dt" idx="1"/>
          </p:nvPr>
        </p:nvSpPr>
        <p:spPr bwMode="auto">
          <a:xfrm>
            <a:off x="3997325"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algn="r" eaLnBrk="1" hangingPunct="1">
              <a:defRPr sz="1200"/>
            </a:lvl1pPr>
          </a:lstStyle>
          <a:p>
            <a:pPr>
              <a:defRPr/>
            </a:pPr>
            <a:endParaRPr lang="en-US" altLang="en-US" dirty="0"/>
          </a:p>
        </p:txBody>
      </p:sp>
      <p:sp>
        <p:nvSpPr>
          <p:cNvPr id="2052" name="Rectangle 4"/>
          <p:cNvSpPr>
            <a:spLocks noGrp="1" noRot="1" noChangeAspect="1" noChangeArrowheads="1" noTextEdit="1"/>
          </p:cNvSpPr>
          <p:nvPr>
            <p:ph type="sldImg" idx="2"/>
          </p:nvPr>
        </p:nvSpPr>
        <p:spPr bwMode="auto">
          <a:xfrm>
            <a:off x="1200150"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9800" y="4421188"/>
            <a:ext cx="5173663"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p:cNvSpPr>
            <a:spLocks noGrp="1" noChangeArrowheads="1"/>
          </p:cNvSpPr>
          <p:nvPr>
            <p:ph type="ftr" sz="quarter" idx="4"/>
          </p:nvPr>
        </p:nvSpPr>
        <p:spPr bwMode="auto">
          <a:xfrm>
            <a:off x="0"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eaLnBrk="1" hangingPunct="1">
              <a:defRPr sz="1200"/>
            </a:lvl1pPr>
          </a:lstStyle>
          <a:p>
            <a:pPr>
              <a:defRPr/>
            </a:pPr>
            <a:endParaRPr lang="en-US" altLang="en-US" dirty="0"/>
          </a:p>
        </p:txBody>
      </p:sp>
      <p:sp>
        <p:nvSpPr>
          <p:cNvPr id="4103" name="Rectangle 7"/>
          <p:cNvSpPr>
            <a:spLocks noGrp="1" noChangeArrowheads="1"/>
          </p:cNvSpPr>
          <p:nvPr>
            <p:ph type="sldNum" sz="quarter" idx="5"/>
          </p:nvPr>
        </p:nvSpPr>
        <p:spPr bwMode="auto">
          <a:xfrm>
            <a:off x="3997325"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B672B985-B2DB-4153-8846-67DBDCC0B471}" type="slidenum">
              <a:rPr lang="en-US" altLang="en-US"/>
              <a:pPr>
                <a:defRPr/>
              </a:pPr>
              <a:t>‹#›</a:t>
            </a:fld>
            <a:endParaRPr lang="en-US" altLang="en-US" dirty="0"/>
          </a:p>
        </p:txBody>
      </p:sp>
    </p:spTree>
    <p:extLst>
      <p:ext uri="{BB962C8B-B14F-4D97-AF65-F5344CB8AC3E}">
        <p14:creationId xmlns:p14="http://schemas.microsoft.com/office/powerpoint/2010/main" val="2932466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D0C4492C-47A0-4536-9351-2532E6561AFD}" type="slidenum">
              <a:rPr lang="en-US" altLang="en-US" sz="1200" smtClean="0"/>
              <a:pPr/>
              <a:t>1</a:t>
            </a:fld>
            <a:endParaRPr lang="en-US" altLang="en-US" sz="1200" dirty="0"/>
          </a:p>
        </p:txBody>
      </p:sp>
      <p:sp>
        <p:nvSpPr>
          <p:cNvPr id="5123" name="Rectangle 2"/>
          <p:cNvSpPr>
            <a:spLocks noGrp="1" noRot="1" noChangeAspect="1" noChangeArrowheads="1" noTextEdit="1"/>
          </p:cNvSpPr>
          <p:nvPr>
            <p:ph type="sldImg"/>
          </p:nvPr>
        </p:nvSpPr>
        <p:spPr>
          <a:solidFill>
            <a:srgbClr val="FFFFFF"/>
          </a:solidFill>
          <a:ln/>
        </p:spPr>
      </p:sp>
      <p:sp>
        <p:nvSpPr>
          <p:cNvPr id="512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dirty="0"/>
          </a:p>
        </p:txBody>
      </p:sp>
    </p:spTree>
    <p:extLst>
      <p:ext uri="{BB962C8B-B14F-4D97-AF65-F5344CB8AC3E}">
        <p14:creationId xmlns:p14="http://schemas.microsoft.com/office/powerpoint/2010/main" val="3142902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958ED681-2BE6-4203-9D55-0BE66BEEBBA3}" type="slidenum">
              <a:rPr lang="en-US" altLang="en-US" sz="1200" smtClean="0"/>
              <a:pPr/>
              <a:t>17</a:t>
            </a:fld>
            <a:endParaRPr lang="en-US" altLang="en-US" sz="1200" dirty="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715605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37B90086-65B7-49B8-B606-7AF9DCB57969}" type="slidenum">
              <a:rPr lang="en-US" altLang="en-US" sz="1200" smtClean="0"/>
              <a:pPr/>
              <a:t>18</a:t>
            </a:fld>
            <a:endParaRPr lang="en-US" altLang="en-US" sz="1200" dirty="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791192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B1BC1C2A-1B68-4DE4-8FCF-CAE21FF81646}" type="slidenum">
              <a:rPr lang="en-US" altLang="en-US" sz="1200" smtClean="0"/>
              <a:pPr/>
              <a:t>19</a:t>
            </a:fld>
            <a:endParaRPr lang="en-US" altLang="en-US" sz="1200" dirty="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125356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FF372BC8-8A06-46A4-B26A-CD0903ACAB34}" type="slidenum">
              <a:rPr lang="en-US" altLang="en-US" sz="1200" smtClean="0"/>
              <a:pPr/>
              <a:t>21</a:t>
            </a:fld>
            <a:endParaRPr lang="en-US" altLang="en-US" sz="1200" dirty="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399335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14A6AD1C-1218-4C72-B171-3F350070AB60}" type="slidenum">
              <a:rPr lang="en-US" altLang="en-US" sz="1200" smtClean="0"/>
              <a:pPr/>
              <a:t>22</a:t>
            </a:fld>
            <a:endParaRPr lang="en-US" altLang="en-US" sz="1200" dirty="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689695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5E3E6BC5-856A-43FC-B5AC-91236564F163}" type="slidenum">
              <a:rPr lang="en-US" altLang="en-US" sz="1200" smtClean="0"/>
              <a:pPr/>
              <a:t>23</a:t>
            </a:fld>
            <a:endParaRPr lang="en-US" altLang="en-US" sz="1200" dirty="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544900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07904BDE-A183-47AB-B2FB-3D261ABDF839}" type="slidenum">
              <a:rPr lang="en-US" altLang="en-US" sz="1200" smtClean="0"/>
              <a:pPr/>
              <a:t>24</a:t>
            </a:fld>
            <a:endParaRPr lang="en-US" altLang="en-US" sz="1200" dirty="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883114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F5DB1C2F-247A-440D-9C8F-50B48A314426}" type="slidenum">
              <a:rPr lang="en-US" altLang="en-US" sz="1200" smtClean="0"/>
              <a:pPr/>
              <a:t>25</a:t>
            </a:fld>
            <a:endParaRPr lang="en-US" altLang="en-US" sz="1200" dirty="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003292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D7092D9C-47A9-40C0-94E9-BDF063C52055}" type="slidenum">
              <a:rPr lang="en-US" altLang="en-US" sz="1200" smtClean="0"/>
              <a:pPr/>
              <a:t>27</a:t>
            </a:fld>
            <a:endParaRPr lang="en-US" altLang="en-US" sz="1200" dirty="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9671500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007AFA0D-09B3-4B02-B194-EADA8A334D59}" type="slidenum">
              <a:rPr lang="en-US" altLang="en-US" sz="1200" smtClean="0"/>
              <a:pPr/>
              <a:t>28</a:t>
            </a:fld>
            <a:endParaRPr lang="en-US" altLang="en-US" sz="1200" dirty="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90129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B0655E3A-4ED2-4645-A764-260FB2A6EFC0}" type="slidenum">
              <a:rPr lang="en-US" altLang="en-US" sz="1200" smtClean="0"/>
              <a:pPr/>
              <a:t>3</a:t>
            </a:fld>
            <a:endParaRPr lang="en-US" altLang="en-US" sz="1200"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1395788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FBCD53E0-E5B7-4BFB-8303-B296ADDB1A86}" type="slidenum">
              <a:rPr lang="en-US" altLang="en-US" sz="1200" smtClean="0"/>
              <a:pPr/>
              <a:t>29</a:t>
            </a:fld>
            <a:endParaRPr lang="en-US" altLang="en-US" sz="1200" dirty="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0682499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672B985-B2DB-4153-8846-67DBDCC0B471}" type="slidenum">
              <a:rPr lang="en-US" altLang="en-US" smtClean="0"/>
              <a:pPr>
                <a:defRPr/>
              </a:pPr>
              <a:t>30</a:t>
            </a:fld>
            <a:endParaRPr lang="en-US" altLang="en-US" dirty="0"/>
          </a:p>
        </p:txBody>
      </p:sp>
    </p:spTree>
    <p:extLst>
      <p:ext uri="{BB962C8B-B14F-4D97-AF65-F5344CB8AC3E}">
        <p14:creationId xmlns:p14="http://schemas.microsoft.com/office/powerpoint/2010/main" val="25296759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630326D1-940F-45A3-8A7A-27DE42FAFB80}" type="slidenum">
              <a:rPr lang="en-US" altLang="en-US" sz="1200" smtClean="0"/>
              <a:pPr/>
              <a:t>31</a:t>
            </a:fld>
            <a:endParaRPr lang="en-US" altLang="en-US" sz="1200" dirty="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0751868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5E499A94-8CEB-4492-814D-5E09C53E87D8}" type="slidenum">
              <a:rPr lang="en-US" altLang="en-US" sz="1200" smtClean="0">
                <a:latin typeface="Arial" panose="020B0604020202020204" pitchFamily="34" charset="0"/>
              </a:rPr>
              <a:pPr/>
              <a:t>32</a:t>
            </a:fld>
            <a:endParaRPr lang="en-US" altLang="en-US" sz="1200" dirty="0">
              <a:latin typeface="Arial" panose="020B0604020202020204" pitchFamily="34" charset="0"/>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957393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7488A01A-8CA5-4ECF-8BE1-D538CC8AE09B}" type="slidenum">
              <a:rPr lang="en-US" altLang="en-US" sz="1200" smtClean="0"/>
              <a:pPr/>
              <a:t>33</a:t>
            </a:fld>
            <a:endParaRPr lang="en-US" altLang="en-US" sz="1200" dirty="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289075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38A7B89-7D3F-4D06-8262-DBF45A9492CB}"/>
              </a:ext>
            </a:extLst>
          </p:cNvPr>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B4545372-BD35-40C4-ADE6-D9F04986D762}" type="slidenum">
              <a:rPr lang="en-US" altLang="en-US" sz="1200"/>
              <a:pPr/>
              <a:t>39</a:t>
            </a:fld>
            <a:endParaRPr lang="en-US" altLang="en-US" sz="1200" dirty="0"/>
          </a:p>
        </p:txBody>
      </p:sp>
      <p:sp>
        <p:nvSpPr>
          <p:cNvPr id="81923" name="Rectangle 2">
            <a:extLst>
              <a:ext uri="{FF2B5EF4-FFF2-40B4-BE49-F238E27FC236}">
                <a16:creationId xmlns:a16="http://schemas.microsoft.com/office/drawing/2014/main" id="{A30564D7-F44B-44B7-B5C3-4AC6BF449C68}"/>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058E1D46-3DAF-4D58-B143-7881355A9C99}"/>
              </a:ext>
            </a:extLst>
          </p:cNvPr>
          <p:cNvSpPr>
            <a:spLocks noGrp="1" noChangeArrowheads="1"/>
          </p:cNvSpPr>
          <p:nvPr>
            <p:ph type="body" idx="1"/>
          </p:nvPr>
        </p:nvSpPr>
        <p:spPr>
          <a:noFill/>
        </p:spPr>
        <p:txBody>
          <a:bodyPr/>
          <a:lstStyle/>
          <a:p>
            <a:pPr defTabSz="945307" eaLnBrk="1" hangingPunct="1">
              <a:defRPr/>
            </a:pPr>
            <a:r>
              <a:rPr lang="en-US" altLang="en-US" dirty="0"/>
              <a:t>Quick</a:t>
            </a:r>
            <a:r>
              <a:rPr lang="en-US" altLang="en-US" baseline="0" dirty="0"/>
              <a:t> Activity: </a:t>
            </a:r>
            <a:r>
              <a:rPr lang="en-US" altLang="en-US" dirty="0"/>
              <a:t>Compendium for Planning Council Support (PCS) Staff, Section 3a. PC Orientation PowerPoint, slide 61</a:t>
            </a:r>
          </a:p>
          <a:p>
            <a:pPr eaLnBrk="1" hangingPunct="1"/>
            <a:endParaRPr lang="en-US" altLang="en-US" dirty="0"/>
          </a:p>
        </p:txBody>
      </p:sp>
    </p:spTree>
    <p:extLst>
      <p:ext uri="{BB962C8B-B14F-4D97-AF65-F5344CB8AC3E}">
        <p14:creationId xmlns:p14="http://schemas.microsoft.com/office/powerpoint/2010/main" val="22124408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38A7B89-7D3F-4D06-8262-DBF45A9492CB}"/>
              </a:ext>
            </a:extLst>
          </p:cNvPr>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B4545372-BD35-40C4-ADE6-D9F04986D762}" type="slidenum">
              <a:rPr lang="en-US" altLang="en-US" sz="1200"/>
              <a:pPr/>
              <a:t>40</a:t>
            </a:fld>
            <a:endParaRPr lang="en-US" altLang="en-US" sz="1200" dirty="0"/>
          </a:p>
        </p:txBody>
      </p:sp>
      <p:sp>
        <p:nvSpPr>
          <p:cNvPr id="81923" name="Rectangle 2">
            <a:extLst>
              <a:ext uri="{FF2B5EF4-FFF2-40B4-BE49-F238E27FC236}">
                <a16:creationId xmlns:a16="http://schemas.microsoft.com/office/drawing/2014/main" id="{A30564D7-F44B-44B7-B5C3-4AC6BF449C68}"/>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058E1D46-3DAF-4D58-B143-7881355A9C99}"/>
              </a:ext>
            </a:extLst>
          </p:cNvPr>
          <p:cNvSpPr>
            <a:spLocks noGrp="1" noChangeArrowheads="1"/>
          </p:cNvSpPr>
          <p:nvPr>
            <p:ph type="body" idx="1"/>
          </p:nvPr>
        </p:nvSpPr>
        <p:spPr>
          <a:noFill/>
        </p:spPr>
        <p:txBody>
          <a:bodyPr/>
          <a:lstStyle/>
          <a:p>
            <a:pPr defTabSz="945307" eaLnBrk="1" hangingPunct="1">
              <a:defRPr/>
            </a:pPr>
            <a:r>
              <a:rPr lang="en-US" altLang="en-US" dirty="0"/>
              <a:t>Quick</a:t>
            </a:r>
            <a:r>
              <a:rPr lang="en-US" altLang="en-US" baseline="0" dirty="0"/>
              <a:t> Activity: </a:t>
            </a:r>
            <a:r>
              <a:rPr lang="en-US" altLang="en-US" dirty="0"/>
              <a:t>Compendium for Planning Council Support (PCS) Staff, Section 3a. PC Orientation PowerPoint, slide 61</a:t>
            </a:r>
          </a:p>
          <a:p>
            <a:pPr eaLnBrk="1" hangingPunct="1"/>
            <a:endParaRPr lang="en-US" altLang="en-US" dirty="0"/>
          </a:p>
        </p:txBody>
      </p:sp>
    </p:spTree>
    <p:extLst>
      <p:ext uri="{BB962C8B-B14F-4D97-AF65-F5344CB8AC3E}">
        <p14:creationId xmlns:p14="http://schemas.microsoft.com/office/powerpoint/2010/main" val="3494698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38A7B89-7D3F-4D06-8262-DBF45A9492CB}"/>
              </a:ext>
            </a:extLst>
          </p:cNvPr>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B4545372-BD35-40C4-ADE6-D9F04986D762}" type="slidenum">
              <a:rPr lang="en-US" altLang="en-US" sz="1200"/>
              <a:pPr/>
              <a:t>41</a:t>
            </a:fld>
            <a:endParaRPr lang="en-US" altLang="en-US" sz="1200" dirty="0"/>
          </a:p>
        </p:txBody>
      </p:sp>
      <p:sp>
        <p:nvSpPr>
          <p:cNvPr id="81923" name="Rectangle 2">
            <a:extLst>
              <a:ext uri="{FF2B5EF4-FFF2-40B4-BE49-F238E27FC236}">
                <a16:creationId xmlns:a16="http://schemas.microsoft.com/office/drawing/2014/main" id="{A30564D7-F44B-44B7-B5C3-4AC6BF449C68}"/>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058E1D46-3DAF-4D58-B143-7881355A9C99}"/>
              </a:ext>
            </a:extLst>
          </p:cNvPr>
          <p:cNvSpPr>
            <a:spLocks noGrp="1" noChangeArrowheads="1"/>
          </p:cNvSpPr>
          <p:nvPr>
            <p:ph type="body" idx="1"/>
          </p:nvPr>
        </p:nvSpPr>
        <p:spPr>
          <a:noFill/>
        </p:spPr>
        <p:txBody>
          <a:bodyPr/>
          <a:lstStyle/>
          <a:p>
            <a:pPr defTabSz="945307" eaLnBrk="1" hangingPunct="1">
              <a:defRPr/>
            </a:pPr>
            <a:r>
              <a:rPr lang="en-US" altLang="en-US" dirty="0"/>
              <a:t>Quick</a:t>
            </a:r>
            <a:r>
              <a:rPr lang="en-US" altLang="en-US" baseline="0" dirty="0"/>
              <a:t> Activity: </a:t>
            </a:r>
            <a:r>
              <a:rPr lang="en-US" altLang="en-US" dirty="0"/>
              <a:t>Compendium for Planning Council Support (PCS) Staff, Section 3a. PC Orientation PowerPoint, slide 61</a:t>
            </a:r>
          </a:p>
          <a:p>
            <a:pPr eaLnBrk="1" hangingPunct="1"/>
            <a:endParaRPr lang="en-US" altLang="en-US" dirty="0"/>
          </a:p>
        </p:txBody>
      </p:sp>
    </p:spTree>
    <p:extLst>
      <p:ext uri="{BB962C8B-B14F-4D97-AF65-F5344CB8AC3E}">
        <p14:creationId xmlns:p14="http://schemas.microsoft.com/office/powerpoint/2010/main" val="28505056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38A7B89-7D3F-4D06-8262-DBF45A9492CB}"/>
              </a:ext>
            </a:extLst>
          </p:cNvPr>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B4545372-BD35-40C4-ADE6-D9F04986D762}" type="slidenum">
              <a:rPr lang="en-US" altLang="en-US" sz="1200"/>
              <a:pPr/>
              <a:t>42</a:t>
            </a:fld>
            <a:endParaRPr lang="en-US" altLang="en-US" sz="1200" dirty="0"/>
          </a:p>
        </p:txBody>
      </p:sp>
      <p:sp>
        <p:nvSpPr>
          <p:cNvPr id="81923" name="Rectangle 2">
            <a:extLst>
              <a:ext uri="{FF2B5EF4-FFF2-40B4-BE49-F238E27FC236}">
                <a16:creationId xmlns:a16="http://schemas.microsoft.com/office/drawing/2014/main" id="{A30564D7-F44B-44B7-B5C3-4AC6BF449C68}"/>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058E1D46-3DAF-4D58-B143-7881355A9C99}"/>
              </a:ext>
            </a:extLst>
          </p:cNvPr>
          <p:cNvSpPr>
            <a:spLocks noGrp="1" noChangeArrowheads="1"/>
          </p:cNvSpPr>
          <p:nvPr>
            <p:ph type="body" idx="1"/>
          </p:nvPr>
        </p:nvSpPr>
        <p:spPr>
          <a:noFill/>
        </p:spPr>
        <p:txBody>
          <a:bodyPr/>
          <a:lstStyle/>
          <a:p>
            <a:pPr defTabSz="945307" eaLnBrk="1" hangingPunct="1">
              <a:defRPr/>
            </a:pPr>
            <a:r>
              <a:rPr lang="en-US" altLang="en-US" dirty="0"/>
              <a:t>Quick</a:t>
            </a:r>
            <a:r>
              <a:rPr lang="en-US" altLang="en-US" baseline="0" dirty="0"/>
              <a:t> Activity: </a:t>
            </a:r>
            <a:r>
              <a:rPr lang="en-US" altLang="en-US" dirty="0"/>
              <a:t>Compendium for Planning Council Support (PCS) Staff, Section 3a. PC Orientation PowerPoint, slide 61</a:t>
            </a:r>
          </a:p>
          <a:p>
            <a:pPr eaLnBrk="1" hangingPunct="1"/>
            <a:endParaRPr lang="en-US" altLang="en-US" dirty="0"/>
          </a:p>
        </p:txBody>
      </p:sp>
    </p:spTree>
    <p:extLst>
      <p:ext uri="{BB962C8B-B14F-4D97-AF65-F5344CB8AC3E}">
        <p14:creationId xmlns:p14="http://schemas.microsoft.com/office/powerpoint/2010/main" val="328979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DEC1E119-46F1-49E5-B76C-F1B3A28DB25D}" type="slidenum">
              <a:rPr lang="en-US" altLang="en-US" sz="1200" smtClean="0"/>
              <a:pPr/>
              <a:t>8</a:t>
            </a:fld>
            <a:endParaRPr lang="en-US" altLang="en-US" sz="1200"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895063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66380D93-98C0-4805-9E69-64E9466FEC2E}" type="slidenum">
              <a:rPr lang="en-US" altLang="en-US" sz="1200" smtClean="0"/>
              <a:pPr/>
              <a:t>11</a:t>
            </a:fld>
            <a:endParaRPr lang="en-US" altLang="en-US" sz="1200" dirty="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602565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altLang="en-US" dirty="0"/>
          </a:p>
        </p:txBody>
      </p:sp>
      <p:sp>
        <p:nvSpPr>
          <p:cNvPr id="7373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FACA1932-2FCC-462B-81C9-6809C9B5FD35}" type="slidenum">
              <a:rPr lang="en-US" altLang="en-US" sz="1200" smtClean="0"/>
              <a:pPr/>
              <a:t>12</a:t>
            </a:fld>
            <a:endParaRPr lang="en-US" altLang="en-US" sz="1200" dirty="0"/>
          </a:p>
        </p:txBody>
      </p:sp>
    </p:spTree>
    <p:extLst>
      <p:ext uri="{BB962C8B-B14F-4D97-AF65-F5344CB8AC3E}">
        <p14:creationId xmlns:p14="http://schemas.microsoft.com/office/powerpoint/2010/main" val="2255616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p:spPr>
        <p:txBody>
          <a:bodyPr/>
          <a:lstStyle/>
          <a:p>
            <a:endParaRPr lang="en-US" altLang="en-US" dirty="0"/>
          </a:p>
        </p:txBody>
      </p:sp>
      <p:sp>
        <p:nvSpPr>
          <p:cNvPr id="75780"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3FDDCB5D-8FC1-4A62-A171-03A4AB341CA3}" type="slidenum">
              <a:rPr lang="en-US" altLang="en-US" sz="1200" smtClean="0"/>
              <a:pPr/>
              <a:t>13</a:t>
            </a:fld>
            <a:endParaRPr lang="en-US" altLang="en-US" sz="1200" dirty="0"/>
          </a:p>
        </p:txBody>
      </p:sp>
    </p:spTree>
    <p:extLst>
      <p:ext uri="{BB962C8B-B14F-4D97-AF65-F5344CB8AC3E}">
        <p14:creationId xmlns:p14="http://schemas.microsoft.com/office/powerpoint/2010/main" val="3727683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59A7EEA4-D40D-4E8C-87C2-413CB08DBE42}" type="slidenum">
              <a:rPr lang="en-US" altLang="en-US" sz="1200" smtClean="0"/>
              <a:pPr/>
              <a:t>14</a:t>
            </a:fld>
            <a:endParaRPr lang="en-US" altLang="en-US" sz="1200" dirty="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405743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altLang="en-US" dirty="0"/>
          </a:p>
        </p:txBody>
      </p:sp>
      <p:sp>
        <p:nvSpPr>
          <p:cNvPr id="8397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F8AC2EC7-EFB0-4366-9869-8A93E5D8419B}" type="slidenum">
              <a:rPr lang="en-US" altLang="en-US" sz="1200" smtClean="0"/>
              <a:pPr/>
              <a:t>15</a:t>
            </a:fld>
            <a:endParaRPr lang="en-US" altLang="en-US" sz="1200" dirty="0"/>
          </a:p>
        </p:txBody>
      </p:sp>
    </p:spTree>
    <p:extLst>
      <p:ext uri="{BB962C8B-B14F-4D97-AF65-F5344CB8AC3E}">
        <p14:creationId xmlns:p14="http://schemas.microsoft.com/office/powerpoint/2010/main" val="2569066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p:spPr>
        <p:txBody>
          <a:bodyPr/>
          <a:lstStyle/>
          <a:p>
            <a:endParaRPr lang="en-US" altLang="en-US" dirty="0"/>
          </a:p>
        </p:txBody>
      </p:sp>
      <p:sp>
        <p:nvSpPr>
          <p:cNvPr id="86020"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5B804EC6-F58C-4215-8252-FDB32A50C56B}" type="slidenum">
              <a:rPr lang="en-US" altLang="en-US" sz="1200" smtClean="0"/>
              <a:pPr/>
              <a:t>16</a:t>
            </a:fld>
            <a:endParaRPr lang="en-US" altLang="en-US" sz="1200" dirty="0"/>
          </a:p>
        </p:txBody>
      </p:sp>
    </p:spTree>
    <p:extLst>
      <p:ext uri="{BB962C8B-B14F-4D97-AF65-F5344CB8AC3E}">
        <p14:creationId xmlns:p14="http://schemas.microsoft.com/office/powerpoint/2010/main" val="1318869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19190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93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02651863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22365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3518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94438329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efinition">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609600" y="2362200"/>
            <a:ext cx="1295400" cy="0"/>
          </a:xfrm>
          <a:prstGeom prst="line">
            <a:avLst/>
          </a:prstGeom>
          <a:ln w="57150" cap="sq">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533400"/>
            <a:ext cx="8229600" cy="1752600"/>
          </a:xfrm>
        </p:spPr>
        <p:txBody>
          <a:bodyPr>
            <a:normAutofit/>
          </a:bodyPr>
          <a:lstStyle>
            <a:lvl1pPr algn="l">
              <a:defRPr sz="3600" b="1">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2743200"/>
            <a:ext cx="8229600" cy="1828800"/>
          </a:xfrm>
        </p:spPr>
        <p:txBody>
          <a:bodyPr>
            <a:normAutofit/>
          </a:bodyPr>
          <a:lstStyle>
            <a:lvl1pPr marL="0" indent="0" algn="l">
              <a:buNone/>
              <a:defRPr sz="24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7546142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847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i="1"/>
            </a:lvl1pPr>
          </a:lstStyle>
          <a:p>
            <a:pPr lvl="0"/>
            <a:r>
              <a:rPr lang="en-US"/>
              <a:t>Edit Master text styles</a:t>
            </a:r>
          </a:p>
        </p:txBody>
      </p:sp>
    </p:spTree>
    <p:extLst>
      <p:ext uri="{BB962C8B-B14F-4D97-AF65-F5344CB8AC3E}">
        <p14:creationId xmlns:p14="http://schemas.microsoft.com/office/powerpoint/2010/main" val="12050134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19718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2138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5395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386213924"/>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Roles and Responsibilities of RWHAP Part A Planning Councils/Bodies (PC/PBs) and Recipients</a:t>
            </a:r>
            <a:endParaRPr lang="en-US" dirty="0"/>
          </a:p>
        </p:txBody>
      </p:sp>
      <p:sp>
        <p:nvSpPr>
          <p:cNvPr id="3" name="Subtitle 2"/>
          <p:cNvSpPr>
            <a:spLocks noGrp="1"/>
          </p:cNvSpPr>
          <p:nvPr>
            <p:ph type="subTitle" idx="1"/>
          </p:nvPr>
        </p:nvSpPr>
        <p:spPr/>
        <p:txBody>
          <a:bodyPr/>
          <a:lstStyle/>
          <a:p>
            <a:r>
              <a:rPr lang="en-US"/>
              <a:t>Slides for Module 2</a:t>
            </a:r>
          </a:p>
          <a:p>
            <a:r>
              <a:rPr lang="en-US"/>
              <a:t>Topic: Roles and Responsibilities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Flow of RWHAP Part A </a:t>
            </a:r>
            <a:br>
              <a:rPr lang="en-US" altLang="en-US" dirty="0"/>
            </a:br>
            <a:r>
              <a:rPr lang="en-US" altLang="en-US" dirty="0"/>
              <a:t>Decision Making &amp; Funds</a:t>
            </a:r>
            <a:endParaRPr lang="en-US" dirty="0"/>
          </a:p>
        </p:txBody>
      </p:sp>
      <p:pic>
        <p:nvPicPr>
          <p:cNvPr id="6" name="Picture 3" descr="Flow chart that illustrates how Ryan White HIV/AIDS Program Part A decisions are mde and funds are distributed. HRSA/HAB releases funds to the CEO of the EMA or TGA. The CEO  distributes funds to the Recipient or Administrative Agent and establishes a Planning Council to make decisions about how to spend those funds. The Planning Council tells the Recipient or Administrative Agent how to spend the funds. The Recipient or Adminstrative Agent distributes funds to Subrecipients. The Subrecipients provide services to People Living with HIV." title="Flow of RWHAP Part A Decision Making and Funds"/>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57200" y="533400"/>
            <a:ext cx="8229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5030788" y="4419600"/>
            <a:ext cx="38084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charset="0"/>
              <a:buChar char="•"/>
              <a:defRPr sz="2800">
                <a:solidFill>
                  <a:schemeClr val="tx1"/>
                </a:solidFill>
                <a:latin typeface="Calibri" pitchFamily="34" charset="0"/>
              </a:defRPr>
            </a:lvl1pPr>
            <a:lvl2pPr marL="742950" indent="-285750">
              <a:spcBef>
                <a:spcPct val="20000"/>
              </a:spcBef>
              <a:buClr>
                <a:schemeClr val="accent1"/>
              </a:buClr>
              <a:buFont typeface="Arial" charset="0"/>
              <a:buChar char="–"/>
              <a:defRPr sz="2400">
                <a:solidFill>
                  <a:schemeClr val="tx1"/>
                </a:solidFill>
                <a:latin typeface="Calibri" pitchFamily="34" charset="0"/>
              </a:defRPr>
            </a:lvl2pPr>
            <a:lvl3pPr marL="1143000" indent="-228600">
              <a:spcBef>
                <a:spcPct val="20000"/>
              </a:spcBef>
              <a:buClr>
                <a:schemeClr val="accent1"/>
              </a:buClr>
              <a:buFont typeface="Arial" charset="0"/>
              <a:buChar char="•"/>
              <a:defRPr sz="2000">
                <a:solidFill>
                  <a:schemeClr val="tx1"/>
                </a:solidFill>
                <a:latin typeface="Calibri" pitchFamily="34" charset="0"/>
              </a:defRPr>
            </a:lvl3pPr>
            <a:lvl4pPr marL="1600200" indent="-228600">
              <a:spcBef>
                <a:spcPct val="20000"/>
              </a:spcBef>
              <a:buClr>
                <a:schemeClr val="accent1"/>
              </a:buClr>
              <a:buFont typeface="Arial" charset="0"/>
              <a:buChar char="–"/>
              <a:defRPr>
                <a:solidFill>
                  <a:schemeClr val="tx1"/>
                </a:solidFill>
                <a:latin typeface="Calibri" pitchFamily="34" charset="0"/>
              </a:defRPr>
            </a:lvl4pPr>
            <a:lvl5pPr marL="2057400" indent="-228600">
              <a:spcBef>
                <a:spcPct val="20000"/>
              </a:spcBef>
              <a:buClr>
                <a:schemeClr val="accent1"/>
              </a:buClr>
              <a:buFont typeface="Arial" charset="0"/>
              <a:buChar char="»"/>
              <a:defRPr>
                <a:solidFill>
                  <a:schemeClr val="tx1"/>
                </a:solidFill>
                <a:latin typeface="Calibri" pitchFamily="34" charset="0"/>
              </a:defRPr>
            </a:lvl5pPr>
            <a:lvl6pPr marL="25146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6pPr>
            <a:lvl7pPr marL="29718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7pPr>
            <a:lvl8pPr marL="34290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8pPr>
            <a:lvl9pPr marL="38862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9pPr>
          </a:lstStyle>
          <a:p>
            <a:pPr>
              <a:spcBef>
                <a:spcPct val="0"/>
              </a:spcBef>
              <a:buClrTx/>
              <a:buFontTx/>
              <a:buNone/>
              <a:defRPr/>
            </a:pPr>
            <a:r>
              <a:rPr lang="en-US" altLang="en-US" sz="2000" dirty="0">
                <a:latin typeface="+mj-lt"/>
                <a:cs typeface="Arial" charset="0"/>
              </a:rPr>
              <a:t>Planning council sets priorities, allocates resources, and gives directives to recipient on how best to meet these priorities</a:t>
            </a:r>
          </a:p>
        </p:txBody>
      </p:sp>
    </p:spTree>
    <p:extLst>
      <p:ext uri="{BB962C8B-B14F-4D97-AF65-F5344CB8AC3E}">
        <p14:creationId xmlns:p14="http://schemas.microsoft.com/office/powerpoint/2010/main" val="785587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noChangeArrowheads="1"/>
          </p:cNvSpPr>
          <p:nvPr>
            <p:ph type="title"/>
          </p:nvPr>
        </p:nvSpPr>
        <p:spPr/>
        <p:txBody>
          <a:bodyPr/>
          <a:lstStyle/>
          <a:p>
            <a:r>
              <a:rPr lang="en-US" altLang="en-US"/>
              <a:t>Planning Council Formation and Membership</a:t>
            </a:r>
            <a:endParaRPr lang="en-US" altLang="en-US" dirty="0"/>
          </a:p>
        </p:txBody>
      </p:sp>
      <p:sp>
        <p:nvSpPr>
          <p:cNvPr id="66563" name="Text Box 2"/>
          <p:cNvSpPr>
            <a:spLocks noGrp="1" noChangeArrowheads="1"/>
          </p:cNvSpPr>
          <p:nvPr>
            <p:ph idx="1"/>
          </p:nvPr>
        </p:nvSpPr>
        <p:spPr/>
        <p:txBody>
          <a:bodyPr>
            <a:normAutofit fontScale="85000" lnSpcReduction="20000"/>
          </a:bodyPr>
          <a:lstStyle/>
          <a:p>
            <a:r>
              <a:rPr lang="en-US" altLang="en-US" dirty="0"/>
              <a:t>Chief Elected Official (CEO) establishes the PC/PB</a:t>
            </a:r>
          </a:p>
          <a:p>
            <a:r>
              <a:rPr lang="en-US" altLang="en-US" dirty="0"/>
              <a:t>For a PC, CEO appoints all members from applicants provided through the PC’s open nominations process</a:t>
            </a:r>
          </a:p>
          <a:p>
            <a:r>
              <a:rPr lang="en-US" altLang="en-US" dirty="0"/>
              <a:t>Membership must meet legislative requirements:</a:t>
            </a:r>
          </a:p>
          <a:p>
            <a:pPr lvl="1"/>
            <a:r>
              <a:rPr lang="en-US" altLang="en-US" dirty="0"/>
              <a:t> Representation (legislatively required categories)</a:t>
            </a:r>
          </a:p>
          <a:p>
            <a:pPr lvl="1"/>
            <a:r>
              <a:rPr lang="en-US" altLang="en-US" dirty="0"/>
              <a:t> 33% unaffiliated consumers of RWHAP Part A services</a:t>
            </a:r>
          </a:p>
          <a:p>
            <a:pPr lvl="1"/>
            <a:r>
              <a:rPr lang="en-US" altLang="en-US" dirty="0"/>
              <a:t> Reflectiveness of the epidemic in the EMA/TGA</a:t>
            </a:r>
          </a:p>
          <a:p>
            <a:r>
              <a:rPr lang="en-US" altLang="en-US" dirty="0"/>
              <a:t>Recipient not involved in membership selection</a:t>
            </a:r>
          </a:p>
          <a:p>
            <a:r>
              <a:rPr lang="en-US" altLang="en-US" dirty="0"/>
              <a:t>Bylaws may call for a recipient representative on the PC/PB</a:t>
            </a:r>
          </a:p>
          <a:p>
            <a:r>
              <a:rPr lang="en-US" altLang="en-US" dirty="0"/>
              <a:t>A PC may not be chaired solely by an employee of the recipient</a:t>
            </a:r>
          </a:p>
          <a:p>
            <a:r>
              <a:rPr lang="en-US" altLang="en-US" dirty="0"/>
              <a:t>Varied approaches used for establishing and appointing PB members </a:t>
            </a:r>
          </a:p>
          <a:p>
            <a:endParaRPr lang="en-US" altLang="en-US" dirty="0"/>
          </a:p>
          <a:p>
            <a:endParaRPr lang="en-US" altLang="en-US" dirty="0"/>
          </a:p>
        </p:txBody>
      </p:sp>
    </p:spTree>
    <p:extLst>
      <p:ext uri="{BB962C8B-B14F-4D97-AF65-F5344CB8AC3E}">
        <p14:creationId xmlns:p14="http://schemas.microsoft.com/office/powerpoint/2010/main" val="2597594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Expectations: Needs Assessment</a:t>
            </a:r>
            <a:endParaRPr lang="en-US" dirty="0"/>
          </a:p>
        </p:txBody>
      </p:sp>
      <p:sp>
        <p:nvSpPr>
          <p:cNvPr id="72707" name="Content Placeholder 2"/>
          <p:cNvSpPr>
            <a:spLocks noGrp="1"/>
          </p:cNvSpPr>
          <p:nvPr>
            <p:ph idx="1"/>
          </p:nvPr>
        </p:nvSpPr>
        <p:spPr/>
        <p:txBody>
          <a:bodyPr/>
          <a:lstStyle/>
          <a:p>
            <a:r>
              <a:rPr lang="en-US" altLang="en-US"/>
              <a:t>Determine what services are needed, what services are being provided, and what service gaps exist, overall and for particular populations, both in and out of care</a:t>
            </a:r>
          </a:p>
          <a:p>
            <a:r>
              <a:rPr lang="en-US" altLang="en-US"/>
              <a:t>Includes obtaining PLWH input on service needs and gaps</a:t>
            </a:r>
            <a:endParaRPr lang="en-US" altLang="en-US" dirty="0"/>
          </a:p>
        </p:txBody>
      </p:sp>
    </p:spTree>
    <p:extLst>
      <p:ext uri="{BB962C8B-B14F-4D97-AF65-F5344CB8AC3E}">
        <p14:creationId xmlns:p14="http://schemas.microsoft.com/office/powerpoint/2010/main" val="1301925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Components of Needs Assessment</a:t>
            </a:r>
            <a:endParaRPr lang="en-US" dirty="0"/>
          </a:p>
        </p:txBody>
      </p:sp>
      <p:sp>
        <p:nvSpPr>
          <p:cNvPr id="74755" name="Content Placeholder 2"/>
          <p:cNvSpPr>
            <a:spLocks noGrp="1"/>
          </p:cNvSpPr>
          <p:nvPr>
            <p:ph idx="1"/>
          </p:nvPr>
        </p:nvSpPr>
        <p:spPr/>
        <p:txBody>
          <a:bodyPr>
            <a:normAutofit lnSpcReduction="10000"/>
          </a:bodyPr>
          <a:lstStyle/>
          <a:p>
            <a:pPr>
              <a:spcBef>
                <a:spcPts val="1200"/>
              </a:spcBef>
            </a:pPr>
            <a:r>
              <a:rPr lang="en-US" altLang="en-US" sz="2400" dirty="0"/>
              <a:t>Epi profile of HIV and AIDS cases and trends</a:t>
            </a:r>
          </a:p>
          <a:p>
            <a:pPr>
              <a:spcBef>
                <a:spcPts val="1200"/>
              </a:spcBef>
            </a:pPr>
            <a:r>
              <a:rPr lang="en-US" altLang="en-US" sz="2400" dirty="0"/>
              <a:t>Estimate &amp; characteristics of PLWH with unmet need –</a:t>
            </a:r>
            <a:br>
              <a:rPr lang="en-US" altLang="en-US" sz="2400" dirty="0"/>
            </a:br>
            <a:r>
              <a:rPr lang="en-US" altLang="en-US" sz="2400" dirty="0"/>
              <a:t>PLWH who know their status but are not in care</a:t>
            </a:r>
          </a:p>
          <a:p>
            <a:pPr>
              <a:spcBef>
                <a:spcPts val="1200"/>
              </a:spcBef>
            </a:pPr>
            <a:r>
              <a:rPr lang="en-US" altLang="en-US" sz="2400" dirty="0"/>
              <a:t>Estimate &amp; characteristics of individuals with HIV who are unaware of their status</a:t>
            </a:r>
          </a:p>
          <a:p>
            <a:pPr>
              <a:spcBef>
                <a:spcPts val="1200"/>
              </a:spcBef>
            </a:pPr>
            <a:r>
              <a:rPr lang="en-US" altLang="en-US" sz="2400" dirty="0"/>
              <a:t>Service needs &amp; barriers for PLWH in and out of care</a:t>
            </a:r>
          </a:p>
          <a:p>
            <a:pPr>
              <a:spcBef>
                <a:spcPts val="1200"/>
              </a:spcBef>
            </a:pPr>
            <a:r>
              <a:rPr lang="en-US" altLang="en-US" sz="2400" dirty="0"/>
              <a:t>Existing system of care including a resource inventory and profile of provider capacity &amp; capability </a:t>
            </a:r>
          </a:p>
          <a:p>
            <a:pPr>
              <a:spcBef>
                <a:spcPts val="1200"/>
              </a:spcBef>
            </a:pPr>
            <a:r>
              <a:rPr lang="en-US" altLang="en-US" sz="2400" dirty="0"/>
              <a:t>Assessment of service needs, gaps, and disparities in access to services, based on all needs assessment data</a:t>
            </a:r>
          </a:p>
        </p:txBody>
      </p:sp>
    </p:spTree>
    <p:extLst>
      <p:ext uri="{BB962C8B-B14F-4D97-AF65-F5344CB8AC3E}">
        <p14:creationId xmlns:p14="http://schemas.microsoft.com/office/powerpoint/2010/main" val="3977341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noChangeArrowheads="1"/>
          </p:cNvSpPr>
          <p:nvPr>
            <p:ph type="title"/>
          </p:nvPr>
        </p:nvSpPr>
        <p:spPr/>
        <p:txBody>
          <a:bodyPr/>
          <a:lstStyle/>
          <a:p>
            <a:r>
              <a:rPr lang="en-US" altLang="en-US"/>
              <a:t>Needs Assessment</a:t>
            </a:r>
            <a:endParaRPr lang="en-US" altLang="en-US" dirty="0"/>
          </a:p>
        </p:txBody>
      </p:sp>
      <p:sp>
        <p:nvSpPr>
          <p:cNvPr id="260099" name="Content Placeholder 2"/>
          <p:cNvSpPr>
            <a:spLocks noGrp="1" noChangeArrowheads="1"/>
          </p:cNvSpPr>
          <p:nvPr>
            <p:ph idx="1"/>
          </p:nvPr>
        </p:nvSpPr>
        <p:spPr/>
        <p:txBody>
          <a:bodyPr>
            <a:noAutofit/>
          </a:bodyPr>
          <a:lstStyle/>
          <a:p>
            <a:r>
              <a:rPr lang="en-US" altLang="en-US" sz="2400" dirty="0"/>
              <a:t>PC has primary responsibility  and “ownership” – design, direct work or oversight of consultants or volunteers</a:t>
            </a:r>
          </a:p>
          <a:p>
            <a:r>
              <a:rPr lang="en-US" altLang="en-US" sz="2400" dirty="0"/>
              <a:t>Recipient provides support but not leadership – data, help in hiring a consultant if one is needed, staff assistance</a:t>
            </a:r>
          </a:p>
          <a:p>
            <a:r>
              <a:rPr lang="en-US" altLang="en-US" sz="2400" dirty="0"/>
              <a:t>Active community involvement needed – especially  consumers and providers</a:t>
            </a:r>
          </a:p>
          <a:p>
            <a:r>
              <a:rPr lang="en-US" altLang="en-US" sz="2400" dirty="0"/>
              <a:t>Need a multi-year plan for assessing needs of PLWH in and out of care</a:t>
            </a:r>
          </a:p>
          <a:p>
            <a:r>
              <a:rPr lang="en-US" altLang="en-US" sz="2400" dirty="0"/>
              <a:t>Presentation of findings in user-friendly formats as input to decision-making, especially priority setting and resource allocation</a:t>
            </a:r>
          </a:p>
        </p:txBody>
      </p:sp>
    </p:spTree>
    <p:extLst>
      <p:ext uri="{BB962C8B-B14F-4D97-AF65-F5344CB8AC3E}">
        <p14:creationId xmlns:p14="http://schemas.microsoft.com/office/powerpoint/2010/main" val="917305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altLang="en-US"/>
              <a:t>Integrated/Comprehensive Planning</a:t>
            </a:r>
            <a:endParaRPr lang="en-US" altLang="en-US" dirty="0"/>
          </a:p>
        </p:txBody>
      </p:sp>
      <p:sp>
        <p:nvSpPr>
          <p:cNvPr id="82947" name="Content Placeholder 2"/>
          <p:cNvSpPr>
            <a:spLocks noGrp="1"/>
          </p:cNvSpPr>
          <p:nvPr>
            <p:ph idx="1"/>
          </p:nvPr>
        </p:nvSpPr>
        <p:spPr/>
        <p:txBody>
          <a:bodyPr/>
          <a:lstStyle/>
          <a:p>
            <a:pPr>
              <a:spcBef>
                <a:spcPts val="600"/>
              </a:spcBef>
            </a:pPr>
            <a:r>
              <a:rPr lang="en-US" altLang="en-US" sz="2400" dirty="0"/>
              <a:t>Legislation requires Ryan White Part A and Part B programs to prepare comprehensive plans that set goals and objectives and guide the annual planning cycle</a:t>
            </a:r>
          </a:p>
          <a:p>
            <a:pPr>
              <a:spcBef>
                <a:spcPts val="600"/>
              </a:spcBef>
            </a:pPr>
            <a:r>
              <a:rPr lang="en-US" altLang="en-US" sz="2400" dirty="0"/>
              <a:t>All RWHAP Parts expected to participate in the Statewide Coordinated Statement of Need (SCSN) process, which is led by Part B</a:t>
            </a:r>
          </a:p>
          <a:p>
            <a:pPr>
              <a:spcBef>
                <a:spcPts val="600"/>
              </a:spcBef>
            </a:pPr>
            <a:r>
              <a:rPr lang="en-US" altLang="en-US" sz="2400" dirty="0"/>
              <a:t>Part A and Part B recipients prepared 5-year HRSA/CDC Integrated HIV Prevention and Care Plans based on a combined guidance from CDC and HRSA </a:t>
            </a:r>
          </a:p>
          <a:p>
            <a:pPr lvl="1">
              <a:spcBef>
                <a:spcPts val="600"/>
              </a:spcBef>
            </a:pPr>
            <a:r>
              <a:rPr lang="en-US" altLang="en-US" sz="2000" dirty="0"/>
              <a:t> Plans for 2017-2022 submitted in September 2016</a:t>
            </a:r>
          </a:p>
          <a:p>
            <a:pPr lvl="1">
              <a:spcBef>
                <a:spcPts val="600"/>
              </a:spcBef>
            </a:pPr>
            <a:endParaRPr lang="en-US" altLang="en-US" sz="2000" dirty="0"/>
          </a:p>
        </p:txBody>
      </p:sp>
    </p:spTree>
    <p:extLst>
      <p:ext uri="{BB962C8B-B14F-4D97-AF65-F5344CB8AC3E}">
        <p14:creationId xmlns:p14="http://schemas.microsoft.com/office/powerpoint/2010/main" val="2886640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altLang="en-US"/>
              <a:t>Integrated/Comprehensive Planning (cont.)</a:t>
            </a:r>
            <a:endParaRPr lang="en-US" altLang="en-US" dirty="0"/>
          </a:p>
        </p:txBody>
      </p:sp>
      <p:sp>
        <p:nvSpPr>
          <p:cNvPr id="84995" name="Content Placeholder 2"/>
          <p:cNvSpPr>
            <a:spLocks noGrp="1"/>
          </p:cNvSpPr>
          <p:nvPr>
            <p:ph idx="1"/>
          </p:nvPr>
        </p:nvSpPr>
        <p:spPr/>
        <p:txBody>
          <a:bodyPr/>
          <a:lstStyle/>
          <a:p>
            <a:r>
              <a:rPr lang="en-US" altLang="en-US" sz="2400" dirty="0"/>
              <a:t>Combined guidance designed to help reach the national goals to end the epidemic and improve performance along the HIV care continuum </a:t>
            </a:r>
          </a:p>
          <a:p>
            <a:r>
              <a:rPr lang="en-US" altLang="en-US" sz="2400" dirty="0"/>
              <a:t>Programs expected to review Plan progress regularly and refine objectives and strategies as needed </a:t>
            </a:r>
          </a:p>
          <a:p>
            <a:r>
              <a:rPr lang="en-US" altLang="en-US" sz="2400" dirty="0"/>
              <a:t>Collaborative plan implementation and monitoring by prevention and care (and between Part A and Part B) encouraged</a:t>
            </a:r>
          </a:p>
        </p:txBody>
      </p:sp>
    </p:spTree>
    <p:extLst>
      <p:ext uri="{BB962C8B-B14F-4D97-AF65-F5344CB8AC3E}">
        <p14:creationId xmlns:p14="http://schemas.microsoft.com/office/powerpoint/2010/main" val="244425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noChangeArrowheads="1"/>
          </p:cNvSpPr>
          <p:nvPr>
            <p:ph type="title"/>
          </p:nvPr>
        </p:nvSpPr>
        <p:spPr/>
        <p:txBody>
          <a:bodyPr/>
          <a:lstStyle/>
          <a:p>
            <a:r>
              <a:rPr lang="en-US" altLang="en-US"/>
              <a:t>Priority Setting and Resource Allocation (PSRA)</a:t>
            </a:r>
            <a:endParaRPr lang="en-US" altLang="en-US" dirty="0"/>
          </a:p>
        </p:txBody>
      </p:sp>
      <p:sp>
        <p:nvSpPr>
          <p:cNvPr id="79875" name="Content Placeholder 2"/>
          <p:cNvSpPr>
            <a:spLocks noGrp="1" noChangeArrowheads="1"/>
          </p:cNvSpPr>
          <p:nvPr>
            <p:ph idx="1"/>
          </p:nvPr>
        </p:nvSpPr>
        <p:spPr>
          <a:xfrm>
            <a:off x="457200" y="1736725"/>
            <a:ext cx="8229600" cy="4572000"/>
          </a:xfrm>
        </p:spPr>
        <p:txBody>
          <a:bodyPr>
            <a:normAutofit fontScale="92500" lnSpcReduction="10000"/>
          </a:bodyPr>
          <a:lstStyle/>
          <a:p>
            <a:pPr marL="0" indent="0">
              <a:spcAft>
                <a:spcPts val="600"/>
              </a:spcAft>
              <a:buNone/>
            </a:pPr>
            <a:r>
              <a:rPr lang="en-US" altLang="en-US" sz="2600" b="1" dirty="0"/>
              <a:t>Most important legislative responsibility—planning councils decide, planning bodies recommend:</a:t>
            </a:r>
          </a:p>
          <a:p>
            <a:r>
              <a:rPr lang="en-US" altLang="en-US" sz="2600" b="1" dirty="0"/>
              <a:t>Priority setting: </a:t>
            </a:r>
            <a:r>
              <a:rPr lang="en-US" altLang="en-US" sz="2600" dirty="0"/>
              <a:t>determining what service categories are most important for PLWH in the EMA or TGA</a:t>
            </a:r>
          </a:p>
          <a:p>
            <a:r>
              <a:rPr lang="en-US" altLang="en-US" sz="2600" b="1" dirty="0"/>
              <a:t>Resource allocation: </a:t>
            </a:r>
            <a:r>
              <a:rPr lang="en-US" altLang="en-US" sz="2600" dirty="0"/>
              <a:t>specifying how much RWHAP Part A program funding should go to each prioritized service (best done in both dollars and percent) </a:t>
            </a:r>
          </a:p>
          <a:p>
            <a:r>
              <a:rPr lang="en-US" altLang="en-US" sz="2600" b="1" dirty="0"/>
              <a:t>Directives to the recipient </a:t>
            </a:r>
            <a:r>
              <a:rPr lang="en-US" altLang="en-US" sz="2600" dirty="0"/>
              <a:t>on how best to meet these priorities – e.g., what service models for what populations in what geographic areas</a:t>
            </a:r>
          </a:p>
          <a:p>
            <a:r>
              <a:rPr lang="en-US" altLang="en-US" sz="2600" b="1" dirty="0"/>
              <a:t>Reallocation of funds </a:t>
            </a:r>
            <a:r>
              <a:rPr lang="en-US" altLang="en-US" sz="2600" dirty="0"/>
              <a:t>during the program year to ensure that all funds are expended on needed services</a:t>
            </a:r>
          </a:p>
          <a:p>
            <a:endParaRPr lang="en-US" altLang="en-US" dirty="0"/>
          </a:p>
          <a:p>
            <a:endParaRPr lang="en-US" altLang="en-US" dirty="0"/>
          </a:p>
        </p:txBody>
      </p:sp>
    </p:spTree>
    <p:extLst>
      <p:ext uri="{BB962C8B-B14F-4D97-AF65-F5344CB8AC3E}">
        <p14:creationId xmlns:p14="http://schemas.microsoft.com/office/powerpoint/2010/main" val="2437698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tile 1"/>
          <p:cNvSpPr>
            <a:spLocks noGrp="1" noChangeArrowheads="1"/>
          </p:cNvSpPr>
          <p:nvPr>
            <p:ph type="title"/>
          </p:nvPr>
        </p:nvSpPr>
        <p:spPr/>
        <p:txBody>
          <a:bodyPr/>
          <a:lstStyle/>
          <a:p>
            <a:r>
              <a:rPr lang="en-US" altLang="en-US"/>
              <a:t>Priority Setting</a:t>
            </a:r>
            <a:endParaRPr lang="en-US" altLang="en-US" dirty="0"/>
          </a:p>
        </p:txBody>
      </p:sp>
      <p:sp>
        <p:nvSpPr>
          <p:cNvPr id="89091" name="Content Placeholder 2"/>
          <p:cNvSpPr>
            <a:spLocks noGrp="1" noChangeArrowheads="1"/>
          </p:cNvSpPr>
          <p:nvPr>
            <p:ph idx="1"/>
          </p:nvPr>
        </p:nvSpPr>
        <p:spPr/>
        <p:txBody>
          <a:bodyPr>
            <a:normAutofit/>
          </a:bodyPr>
          <a:lstStyle/>
          <a:p>
            <a:r>
              <a:rPr lang="en-US" altLang="en-US" sz="2400" dirty="0"/>
              <a:t>Means determining what service categories are most important for PLWH in the EMA or TGA – unrelated to who provides the funding for these services</a:t>
            </a:r>
          </a:p>
          <a:p>
            <a:r>
              <a:rPr lang="en-US" altLang="en-US" sz="2400" dirty="0"/>
              <a:t>Recipient provides information – especially service utilization data – and offers advice </a:t>
            </a:r>
          </a:p>
          <a:p>
            <a:r>
              <a:rPr lang="en-US" altLang="en-US" sz="2400" dirty="0"/>
              <a:t>Requires a sound, fair process to ensure that priorities are data-based and address the needs of diverse PLWH</a:t>
            </a:r>
          </a:p>
          <a:p>
            <a:r>
              <a:rPr lang="en-US" altLang="en-US" sz="2400" dirty="0"/>
              <a:t>All needed service categories should be prioritized even though some may not be funded, in case needs change or reallocation permits funds for a previously unfunded category during the program year</a:t>
            </a:r>
          </a:p>
        </p:txBody>
      </p:sp>
    </p:spTree>
    <p:extLst>
      <p:ext uri="{BB962C8B-B14F-4D97-AF65-F5344CB8AC3E}">
        <p14:creationId xmlns:p14="http://schemas.microsoft.com/office/powerpoint/2010/main" val="1532103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noChangeArrowheads="1"/>
          </p:cNvSpPr>
          <p:nvPr>
            <p:ph type="title"/>
          </p:nvPr>
        </p:nvSpPr>
        <p:spPr/>
        <p:txBody>
          <a:bodyPr/>
          <a:lstStyle/>
          <a:p>
            <a:r>
              <a:rPr lang="en-US" altLang="en-US"/>
              <a:t>Directives</a:t>
            </a:r>
            <a:endParaRPr lang="en-US" altLang="en-US" dirty="0"/>
          </a:p>
        </p:txBody>
      </p:sp>
      <p:sp>
        <p:nvSpPr>
          <p:cNvPr id="93187" name="Content Placeholder 2"/>
          <p:cNvSpPr>
            <a:spLocks noGrp="1" noChangeArrowheads="1"/>
          </p:cNvSpPr>
          <p:nvPr>
            <p:ph idx="1"/>
          </p:nvPr>
        </p:nvSpPr>
        <p:spPr/>
        <p:txBody>
          <a:bodyPr>
            <a:normAutofit/>
          </a:bodyPr>
          <a:lstStyle/>
          <a:p>
            <a:r>
              <a:rPr lang="en-US" altLang="en-US" sz="2400" dirty="0"/>
              <a:t>Guidance to recipient on how best to meet the priorities and other factors to consider in procurement of services</a:t>
            </a:r>
          </a:p>
          <a:p>
            <a:r>
              <a:rPr lang="en-US" altLang="en-US" sz="2400" dirty="0"/>
              <a:t>Often specify use of a particular service model,  address geographic access to services or require services appropriate for specific PLWH subpopulations </a:t>
            </a:r>
          </a:p>
          <a:p>
            <a:r>
              <a:rPr lang="en-US" altLang="en-US" sz="2400" dirty="0"/>
              <a:t>Must not limit procurement by making only a few providers eligible</a:t>
            </a:r>
          </a:p>
          <a:p>
            <a:r>
              <a:rPr lang="en-US" altLang="en-US" sz="2400" dirty="0"/>
              <a:t>Recipient must follow PC directives in procurement and contracting (but cannot always guarantee full success)</a:t>
            </a:r>
          </a:p>
        </p:txBody>
      </p:sp>
    </p:spTree>
    <p:extLst>
      <p:ext uri="{BB962C8B-B14F-4D97-AF65-F5344CB8AC3E}">
        <p14:creationId xmlns:p14="http://schemas.microsoft.com/office/powerpoint/2010/main" val="731973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a:t>PC/PB and Recipient </a:t>
            </a:r>
            <a:br>
              <a:rPr lang="en-US" dirty="0"/>
            </a:br>
            <a:r>
              <a:rPr lang="en-US" dirty="0"/>
              <a:t>Roles and Responsibilities</a:t>
            </a:r>
          </a:p>
        </p:txBody>
      </p:sp>
      <p:sp>
        <p:nvSpPr>
          <p:cNvPr id="6" name="Content Placeholder 2"/>
          <p:cNvSpPr>
            <a:spLocks noGrp="1"/>
          </p:cNvSpPr>
          <p:nvPr>
            <p:ph type="body" idx="1"/>
          </p:nvPr>
        </p:nvSpPr>
        <p:spPr/>
        <p:txBody>
          <a:bodyPr/>
          <a:lstStyle/>
          <a:p>
            <a:pPr lvl="0"/>
            <a:r>
              <a:rPr lang="en-US"/>
              <a:t>Evolution of Roles in the Legislation and HRSA/HAB Guidance</a:t>
            </a:r>
          </a:p>
          <a:p>
            <a:pPr lvl="0"/>
            <a:r>
              <a:rPr lang="en-US"/>
              <a:t>PC/PB Roles and Responsibilities</a:t>
            </a:r>
          </a:p>
          <a:p>
            <a:pPr lvl="0"/>
            <a:r>
              <a:rPr lang="en-US"/>
              <a:t>Recipient Roles and Responsibilities</a:t>
            </a:r>
          </a:p>
          <a:p>
            <a:pPr lvl="0"/>
            <a:r>
              <a:rPr lang="en-US"/>
              <a:t>Boundaries and Separation of Roles</a:t>
            </a:r>
          </a:p>
          <a:p>
            <a:pPr lvl="0"/>
            <a:r>
              <a:rPr lang="en-US"/>
              <a:t>Similarities and Differences between Roles of Planning Councils and Planning Bodies </a:t>
            </a:r>
          </a:p>
          <a:p>
            <a:endParaRPr lang="en-US" dirty="0"/>
          </a:p>
        </p:txBody>
      </p:sp>
    </p:spTree>
    <p:extLst>
      <p:ext uri="{BB962C8B-B14F-4D97-AF65-F5344CB8AC3E}">
        <p14:creationId xmlns:p14="http://schemas.microsoft.com/office/powerpoint/2010/main" val="3822838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D634C-1FB8-44EE-9946-818F5050CBC2}"/>
              </a:ext>
            </a:extLst>
          </p:cNvPr>
          <p:cNvSpPr>
            <a:spLocks noGrp="1"/>
          </p:cNvSpPr>
          <p:nvPr>
            <p:ph type="title"/>
          </p:nvPr>
        </p:nvSpPr>
        <p:spPr/>
        <p:txBody>
          <a:bodyPr/>
          <a:lstStyle/>
          <a:p>
            <a:r>
              <a:rPr lang="en-US"/>
              <a:t>Examples of Directives</a:t>
            </a:r>
            <a:endParaRPr lang="en-US" dirty="0"/>
          </a:p>
        </p:txBody>
      </p:sp>
      <p:sp>
        <p:nvSpPr>
          <p:cNvPr id="3" name="Content Placeholder 2">
            <a:extLst>
              <a:ext uri="{FF2B5EF4-FFF2-40B4-BE49-F238E27FC236}">
                <a16:creationId xmlns:a16="http://schemas.microsoft.com/office/drawing/2014/main" id="{8A1453DC-F7FB-497E-B170-22AE980A3101}"/>
              </a:ext>
            </a:extLst>
          </p:cNvPr>
          <p:cNvSpPr>
            <a:spLocks noGrp="1"/>
          </p:cNvSpPr>
          <p:nvPr>
            <p:ph idx="1"/>
          </p:nvPr>
        </p:nvSpPr>
        <p:spPr/>
        <p:txBody>
          <a:bodyPr/>
          <a:lstStyle/>
          <a:p>
            <a:pPr>
              <a:spcBef>
                <a:spcPts val="1200"/>
              </a:spcBef>
            </a:pPr>
            <a:r>
              <a:rPr lang="en-US" altLang="en-US" sz="2400" dirty="0"/>
              <a:t>Funded outpatient ambulatory health services (OAHS) must offer services at least 1 evening a week or 1 weekend a month</a:t>
            </a:r>
          </a:p>
          <a:p>
            <a:pPr>
              <a:spcBef>
                <a:spcPts val="1200"/>
              </a:spcBef>
            </a:pPr>
            <a:r>
              <a:rPr lang="en-US" altLang="en-US" sz="2400" dirty="0"/>
              <a:t>Medical case management must be offered at a site in a particular geographic area (e.g., an outlying county)</a:t>
            </a:r>
          </a:p>
          <a:p>
            <a:pPr>
              <a:spcBef>
                <a:spcPts val="1200"/>
              </a:spcBef>
            </a:pPr>
            <a:r>
              <a:rPr lang="en-US" altLang="en-US" sz="2400" dirty="0"/>
              <a:t>At least one substance abuse treatment provider must offer services appropriate for pregnant women and mothers with young children</a:t>
            </a:r>
          </a:p>
          <a:p>
            <a:endParaRPr lang="en-US" sz="2400" dirty="0"/>
          </a:p>
        </p:txBody>
      </p:sp>
    </p:spTree>
    <p:extLst>
      <p:ext uri="{BB962C8B-B14F-4D97-AF65-F5344CB8AC3E}">
        <p14:creationId xmlns:p14="http://schemas.microsoft.com/office/powerpoint/2010/main" val="3318248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noChangeArrowheads="1"/>
          </p:cNvSpPr>
          <p:nvPr>
            <p:ph type="title"/>
          </p:nvPr>
        </p:nvSpPr>
        <p:spPr/>
        <p:txBody>
          <a:bodyPr/>
          <a:lstStyle/>
          <a:p>
            <a:r>
              <a:rPr lang="en-US" altLang="en-US"/>
              <a:t>Resource Allocation</a:t>
            </a:r>
            <a:endParaRPr lang="en-US" altLang="en-US" dirty="0"/>
          </a:p>
        </p:txBody>
      </p:sp>
      <p:sp>
        <p:nvSpPr>
          <p:cNvPr id="268291" name="Content Placeholder 2"/>
          <p:cNvSpPr>
            <a:spLocks noGrp="1" noChangeArrowheads="1"/>
          </p:cNvSpPr>
          <p:nvPr>
            <p:ph idx="1"/>
          </p:nvPr>
        </p:nvSpPr>
        <p:spPr>
          <a:xfrm>
            <a:off x="457200" y="1736724"/>
            <a:ext cx="8229600" cy="4892675"/>
          </a:xfrm>
        </p:spPr>
        <p:txBody>
          <a:bodyPr>
            <a:normAutofit fontScale="85000" lnSpcReduction="20000"/>
          </a:bodyPr>
          <a:lstStyle/>
          <a:p>
            <a:pPr>
              <a:spcAft>
                <a:spcPts val="600"/>
              </a:spcAft>
            </a:pPr>
            <a:r>
              <a:rPr lang="en-US" altLang="en-US" b="1" dirty="0"/>
              <a:t>Planning council responsibility: </a:t>
            </a:r>
            <a:r>
              <a:rPr lang="en-US" altLang="en-US" dirty="0"/>
              <a:t>recipient provides data and advice, but has no decision-making role</a:t>
            </a:r>
          </a:p>
          <a:p>
            <a:pPr>
              <a:spcAft>
                <a:spcPts val="600"/>
              </a:spcAft>
            </a:pPr>
            <a:r>
              <a:rPr lang="en-US" altLang="en-US" dirty="0"/>
              <a:t>Process of deciding how much funding to allocate to each priority service category or sub-category</a:t>
            </a:r>
          </a:p>
          <a:p>
            <a:pPr>
              <a:spcAft>
                <a:spcPts val="600"/>
              </a:spcAft>
            </a:pPr>
            <a:r>
              <a:rPr lang="en-US" altLang="en-US" dirty="0"/>
              <a:t>At least 75% of service dollars must go to core services (unless program has a waiver from HRSA/HAB)</a:t>
            </a:r>
          </a:p>
          <a:p>
            <a:pPr>
              <a:spcAft>
                <a:spcPts val="600"/>
              </a:spcAft>
            </a:pPr>
            <a:r>
              <a:rPr lang="en-US" altLang="en-US" dirty="0"/>
              <a:t>Up to 25% of funds can be used for support services needed for achieving medical outcomes </a:t>
            </a:r>
          </a:p>
          <a:p>
            <a:pPr>
              <a:spcAft>
                <a:spcPts val="600"/>
              </a:spcAft>
            </a:pPr>
            <a:r>
              <a:rPr lang="en-US" altLang="en-US" dirty="0"/>
              <a:t>Need a fair, data-based process that manages conflict of interest</a:t>
            </a:r>
          </a:p>
          <a:p>
            <a:pPr>
              <a:spcAft>
                <a:spcPts val="600"/>
              </a:spcAft>
            </a:pPr>
            <a:r>
              <a:rPr lang="en-US" altLang="en-US" dirty="0"/>
              <a:t>Consider other funding streams, cost per client, plans for bringing people into care  (some highly ranked service categories may receive little or no funding)</a:t>
            </a:r>
          </a:p>
          <a:p>
            <a:endParaRPr lang="en-US" altLang="en-US" dirty="0"/>
          </a:p>
        </p:txBody>
      </p:sp>
    </p:spTree>
    <p:extLst>
      <p:ext uri="{BB962C8B-B14F-4D97-AF65-F5344CB8AC3E}">
        <p14:creationId xmlns:p14="http://schemas.microsoft.com/office/powerpoint/2010/main" val="1841818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noChangeArrowheads="1"/>
          </p:cNvSpPr>
          <p:nvPr>
            <p:ph type="title"/>
          </p:nvPr>
        </p:nvSpPr>
        <p:spPr/>
        <p:txBody>
          <a:bodyPr/>
          <a:lstStyle/>
          <a:p>
            <a:r>
              <a:rPr lang="en-US" altLang="en-US"/>
              <a:t>Reallocation</a:t>
            </a:r>
            <a:endParaRPr lang="en-US" altLang="en-US" dirty="0"/>
          </a:p>
        </p:txBody>
      </p:sp>
      <p:sp>
        <p:nvSpPr>
          <p:cNvPr id="276483" name="Content Placeholder 2"/>
          <p:cNvSpPr>
            <a:spLocks noGrp="1" noChangeArrowheads="1"/>
          </p:cNvSpPr>
          <p:nvPr>
            <p:ph idx="1"/>
          </p:nvPr>
        </p:nvSpPr>
        <p:spPr/>
        <p:txBody>
          <a:bodyPr/>
          <a:lstStyle/>
          <a:p>
            <a:r>
              <a:rPr lang="en-US" altLang="en-US" sz="2400" b="1" dirty="0"/>
              <a:t>Planning council role: </a:t>
            </a:r>
            <a:r>
              <a:rPr lang="en-US" altLang="en-US" sz="2400" dirty="0"/>
              <a:t>must approve any reallocation of funds among service categories</a:t>
            </a:r>
          </a:p>
          <a:p>
            <a:r>
              <a:rPr lang="en-US" altLang="en-US" sz="2400" dirty="0"/>
              <a:t>Recipient provides expenditure data by service category to PC, usually monthly</a:t>
            </a:r>
          </a:p>
          <a:p>
            <a:r>
              <a:rPr lang="en-US" altLang="en-US" sz="2400" dirty="0"/>
              <a:t>Some recipients do regular “sweeps” or request reallocation permission at set times each year</a:t>
            </a:r>
          </a:p>
          <a:p>
            <a:r>
              <a:rPr lang="en-US" altLang="en-US" sz="2400" dirty="0"/>
              <a:t>Rapid reallocations process needed to avoid unobligated (unused) funds and ensure available funds are used to address priority service needs</a:t>
            </a:r>
          </a:p>
        </p:txBody>
      </p:sp>
    </p:spTree>
    <p:extLst>
      <p:ext uri="{BB962C8B-B14F-4D97-AF65-F5344CB8AC3E}">
        <p14:creationId xmlns:p14="http://schemas.microsoft.com/office/powerpoint/2010/main" val="968777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noChangeArrowheads="1"/>
          </p:cNvSpPr>
          <p:nvPr>
            <p:ph type="title"/>
          </p:nvPr>
        </p:nvSpPr>
        <p:spPr/>
        <p:txBody>
          <a:bodyPr/>
          <a:lstStyle/>
          <a:p>
            <a:r>
              <a:rPr lang="en-US" altLang="en-US"/>
              <a:t>Coordination of Services</a:t>
            </a:r>
            <a:endParaRPr lang="en-US" altLang="en-US" dirty="0"/>
          </a:p>
        </p:txBody>
      </p:sp>
      <p:sp>
        <p:nvSpPr>
          <p:cNvPr id="278531" name="Content Placeholder 2"/>
          <p:cNvSpPr>
            <a:spLocks noGrp="1" noChangeArrowheads="1"/>
          </p:cNvSpPr>
          <p:nvPr>
            <p:ph idx="1"/>
          </p:nvPr>
        </p:nvSpPr>
        <p:spPr>
          <a:xfrm>
            <a:off x="457200" y="1736725"/>
            <a:ext cx="8229600" cy="4572000"/>
          </a:xfrm>
        </p:spPr>
        <p:txBody>
          <a:bodyPr>
            <a:normAutofit/>
          </a:bodyPr>
          <a:lstStyle/>
          <a:p>
            <a:r>
              <a:rPr lang="en-US" altLang="en-US" sz="2400" b="1" dirty="0"/>
              <a:t>Shared responsibility of recipient and PC/PB</a:t>
            </a:r>
          </a:p>
          <a:p>
            <a:r>
              <a:rPr lang="en-US" altLang="en-US" sz="2400" dirty="0"/>
              <a:t>Focus on ensuring that RWHAP Part A funds fill gaps, do not duplicate other services, and make RWHAP the </a:t>
            </a:r>
            <a:r>
              <a:rPr lang="en-US" altLang="en-US" sz="2400" dirty="0" err="1"/>
              <a:t>payor</a:t>
            </a:r>
            <a:r>
              <a:rPr lang="en-US" altLang="en-US" sz="2400" dirty="0"/>
              <a:t> of last resort</a:t>
            </a:r>
          </a:p>
          <a:p>
            <a:r>
              <a:rPr lang="en-US" altLang="en-US" sz="2400" dirty="0"/>
              <a:t>Involves coordination in planning, funding, and service delivery</a:t>
            </a:r>
          </a:p>
          <a:p>
            <a:r>
              <a:rPr lang="en-US" altLang="en-US" sz="2400" dirty="0"/>
              <a:t>PC/PB reviews other funding streams as input to resource allocation</a:t>
            </a:r>
          </a:p>
          <a:p>
            <a:r>
              <a:rPr lang="en-US" altLang="en-US" sz="2400" dirty="0"/>
              <a:t>Recipient ensures that </a:t>
            </a:r>
            <a:r>
              <a:rPr lang="en-US" altLang="en-US" sz="2400" dirty="0" err="1"/>
              <a:t>subrecipients</a:t>
            </a:r>
            <a:r>
              <a:rPr lang="en-US" altLang="en-US" sz="2400" dirty="0"/>
              <a:t> have linkage agreements and use other funding where possible – for example, help clients apply for entitlements like Medicaid  </a:t>
            </a:r>
          </a:p>
        </p:txBody>
      </p:sp>
    </p:spTree>
    <p:extLst>
      <p:ext uri="{BB962C8B-B14F-4D97-AF65-F5344CB8AC3E}">
        <p14:creationId xmlns:p14="http://schemas.microsoft.com/office/powerpoint/2010/main" val="158495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noChangeArrowheads="1"/>
          </p:cNvSpPr>
          <p:nvPr>
            <p:ph type="title"/>
          </p:nvPr>
        </p:nvSpPr>
        <p:spPr/>
        <p:txBody>
          <a:bodyPr/>
          <a:lstStyle/>
          <a:p>
            <a:r>
              <a:rPr lang="en-US" altLang="en-US"/>
              <a:t>Procurement</a:t>
            </a:r>
            <a:endParaRPr lang="en-US" altLang="en-US" dirty="0"/>
          </a:p>
        </p:txBody>
      </p:sp>
      <p:sp>
        <p:nvSpPr>
          <p:cNvPr id="109571" name="Content Placeholder 2"/>
          <p:cNvSpPr>
            <a:spLocks noGrp="1" noChangeArrowheads="1"/>
          </p:cNvSpPr>
          <p:nvPr>
            <p:ph idx="1"/>
          </p:nvPr>
        </p:nvSpPr>
        <p:spPr>
          <a:xfrm>
            <a:off x="457200" y="1736725"/>
            <a:ext cx="8229600" cy="4572000"/>
          </a:xfrm>
        </p:spPr>
        <p:txBody>
          <a:bodyPr>
            <a:noAutofit/>
          </a:bodyPr>
          <a:lstStyle/>
          <a:p>
            <a:r>
              <a:rPr lang="en-US" altLang="en-US" sz="2400" b="1" dirty="0"/>
              <a:t>Recipient role – no PC/PB involvement </a:t>
            </a:r>
          </a:p>
          <a:p>
            <a:r>
              <a:rPr lang="en-US" altLang="en-US" sz="2400" dirty="0"/>
              <a:t>Involves:</a:t>
            </a:r>
          </a:p>
          <a:p>
            <a:pPr lvl="1"/>
            <a:r>
              <a:rPr lang="en-US" altLang="en-US" sz="2200" dirty="0"/>
              <a:t> Publicizing the availability of funds</a:t>
            </a:r>
          </a:p>
          <a:p>
            <a:pPr lvl="1"/>
            <a:r>
              <a:rPr lang="en-US" altLang="en-US" sz="2200" dirty="0"/>
              <a:t> Writing Requests for Proposals (RFPs) </a:t>
            </a:r>
          </a:p>
          <a:p>
            <a:pPr lvl="1"/>
            <a:r>
              <a:rPr lang="en-US" altLang="en-US" sz="2200" dirty="0"/>
              <a:t> Using a fair and impartial review process to choose </a:t>
            </a:r>
            <a:r>
              <a:rPr lang="en-US" altLang="en-US" sz="2200" dirty="0" err="1"/>
              <a:t>subrecipients</a:t>
            </a:r>
            <a:r>
              <a:rPr lang="en-US" altLang="en-US" sz="2200" dirty="0"/>
              <a:t> (service providers)</a:t>
            </a:r>
          </a:p>
          <a:p>
            <a:pPr lvl="1"/>
            <a:r>
              <a:rPr lang="en-US" altLang="en-US" sz="2200" dirty="0"/>
              <a:t> Contracting with providers – and requiring that they follow service standards and meet reporting and clinical quality management (CQM) requirements</a:t>
            </a:r>
          </a:p>
          <a:p>
            <a:r>
              <a:rPr lang="en-US" altLang="en-US" sz="2400" dirty="0"/>
              <a:t>Contract amounts and use of funds by service category or sub-category must be consistent with PC allocations and directives</a:t>
            </a:r>
          </a:p>
        </p:txBody>
      </p:sp>
    </p:spTree>
    <p:extLst>
      <p:ext uri="{BB962C8B-B14F-4D97-AF65-F5344CB8AC3E}">
        <p14:creationId xmlns:p14="http://schemas.microsoft.com/office/powerpoint/2010/main" val="3362930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noChangeArrowheads="1"/>
          </p:cNvSpPr>
          <p:nvPr>
            <p:ph type="title"/>
          </p:nvPr>
        </p:nvSpPr>
        <p:spPr/>
        <p:txBody>
          <a:bodyPr/>
          <a:lstStyle/>
          <a:p>
            <a:r>
              <a:rPr lang="en-US" altLang="en-US"/>
              <a:t>Contract Monitoring</a:t>
            </a:r>
            <a:endParaRPr lang="en-US" altLang="en-US" dirty="0"/>
          </a:p>
        </p:txBody>
      </p:sp>
      <p:sp>
        <p:nvSpPr>
          <p:cNvPr id="111619" name="Content Placeholder 2"/>
          <p:cNvSpPr>
            <a:spLocks noGrp="1" noChangeArrowheads="1"/>
          </p:cNvSpPr>
          <p:nvPr>
            <p:ph idx="1"/>
          </p:nvPr>
        </p:nvSpPr>
        <p:spPr/>
        <p:txBody>
          <a:bodyPr/>
          <a:lstStyle/>
          <a:p>
            <a:r>
              <a:rPr lang="en-US" altLang="en-US" sz="2400" b="1" dirty="0"/>
              <a:t>Recipient role – no PC/PB involvement</a:t>
            </a:r>
          </a:p>
          <a:p>
            <a:r>
              <a:rPr lang="en-US" altLang="en-US" sz="2400" dirty="0"/>
              <a:t>Involves site visits and document review for monitoring of:</a:t>
            </a:r>
          </a:p>
          <a:p>
            <a:pPr lvl="1"/>
            <a:r>
              <a:rPr lang="en-US" altLang="en-US" sz="2200" b="1" dirty="0"/>
              <a:t>Program quality </a:t>
            </a:r>
            <a:r>
              <a:rPr lang="en-US" altLang="en-US" sz="2200" dirty="0"/>
              <a:t>and level of services</a:t>
            </a:r>
          </a:p>
          <a:p>
            <a:pPr lvl="1"/>
            <a:r>
              <a:rPr lang="en-US" altLang="en-US" sz="2200" b="1" dirty="0"/>
              <a:t>Finances/fiscal management, </a:t>
            </a:r>
            <a:r>
              <a:rPr lang="en-US" altLang="en-US" sz="2200" dirty="0"/>
              <a:t>including expenditure patterns and adherence to HRSA/HAB and local regulations in use of funds</a:t>
            </a:r>
          </a:p>
          <a:p>
            <a:r>
              <a:rPr lang="en-US" altLang="en-US" sz="2400" dirty="0"/>
              <a:t>Aggregate findings (by service category or across categories) shared with the PC/PB as input to decision making</a:t>
            </a:r>
          </a:p>
        </p:txBody>
      </p:sp>
    </p:spTree>
    <p:extLst>
      <p:ext uri="{BB962C8B-B14F-4D97-AF65-F5344CB8AC3E}">
        <p14:creationId xmlns:p14="http://schemas.microsoft.com/office/powerpoint/2010/main" val="1065326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Requirements </a:t>
            </a:r>
            <a:br>
              <a:rPr lang="en-US" dirty="0"/>
            </a:br>
            <a:r>
              <a:rPr lang="en-US" dirty="0"/>
              <a:t>to Prevent PC Conflict of Interest </a:t>
            </a:r>
          </a:p>
        </p:txBody>
      </p:sp>
      <p:sp>
        <p:nvSpPr>
          <p:cNvPr id="3" name="Content Placeholder 2"/>
          <p:cNvSpPr>
            <a:spLocks noGrp="1"/>
          </p:cNvSpPr>
          <p:nvPr>
            <p:ph idx="1"/>
          </p:nvPr>
        </p:nvSpPr>
        <p:spPr/>
        <p:txBody>
          <a:bodyPr/>
          <a:lstStyle/>
          <a:p>
            <a:pPr>
              <a:spcAft>
                <a:spcPts val="600"/>
              </a:spcAft>
            </a:pPr>
            <a:r>
              <a:rPr lang="en-US" sz="2400" b="1" dirty="0"/>
              <a:t>Planning council:</a:t>
            </a:r>
          </a:p>
          <a:p>
            <a:pPr lvl="1">
              <a:spcAft>
                <a:spcPts val="600"/>
              </a:spcAft>
            </a:pPr>
            <a:r>
              <a:rPr lang="en-US" sz="2200" dirty="0"/>
              <a:t>“May not be directly involved in the administration of a grant”</a:t>
            </a:r>
          </a:p>
          <a:p>
            <a:pPr lvl="1">
              <a:spcAft>
                <a:spcPts val="600"/>
              </a:spcAft>
            </a:pPr>
            <a:r>
              <a:rPr lang="en-US" sz="2200" dirty="0"/>
              <a:t>“May not designate (or otherwise be involved in the selection of) particular entities” as funded providers </a:t>
            </a:r>
          </a:p>
          <a:p>
            <a:pPr>
              <a:spcAft>
                <a:spcPts val="600"/>
              </a:spcAft>
            </a:pPr>
            <a:r>
              <a:rPr lang="en-US" sz="2400" b="1" dirty="0"/>
              <a:t>Individual members </a:t>
            </a:r>
            <a:r>
              <a:rPr lang="en-US" sz="2400" dirty="0"/>
              <a:t>affiliated with an entity seeking funds may not “participate (directly or in an advisory capacity) in the process of selecting entities” for funding </a:t>
            </a:r>
          </a:p>
          <a:p>
            <a:pPr marL="0" indent="0">
              <a:spcAft>
                <a:spcPts val="600"/>
              </a:spcAft>
              <a:buNone/>
            </a:pPr>
            <a:r>
              <a:rPr lang="en-US" sz="2000" dirty="0"/>
              <a:t>[§2602(b)(5)]</a:t>
            </a:r>
          </a:p>
          <a:p>
            <a:pPr>
              <a:spcAft>
                <a:spcPts val="600"/>
              </a:spcAft>
            </a:pPr>
            <a:endParaRPr lang="en-US" sz="2400" dirty="0"/>
          </a:p>
        </p:txBody>
      </p:sp>
    </p:spTree>
    <p:extLst>
      <p:ext uri="{BB962C8B-B14F-4D97-AF65-F5344CB8AC3E}">
        <p14:creationId xmlns:p14="http://schemas.microsoft.com/office/powerpoint/2010/main" val="1270976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noChangeArrowheads="1"/>
          </p:cNvSpPr>
          <p:nvPr>
            <p:ph type="title"/>
          </p:nvPr>
        </p:nvSpPr>
        <p:spPr/>
        <p:txBody>
          <a:bodyPr/>
          <a:lstStyle/>
          <a:p>
            <a:r>
              <a:rPr lang="en-US" altLang="en-US"/>
              <a:t>Clinical Quality Management </a:t>
            </a:r>
            <a:endParaRPr lang="en-US" altLang="en-US" dirty="0"/>
          </a:p>
        </p:txBody>
      </p:sp>
      <p:sp>
        <p:nvSpPr>
          <p:cNvPr id="115715" name="Content Placeholder 2"/>
          <p:cNvSpPr>
            <a:spLocks noGrp="1" noChangeArrowheads="1"/>
          </p:cNvSpPr>
          <p:nvPr>
            <p:ph idx="1"/>
          </p:nvPr>
        </p:nvSpPr>
        <p:spPr>
          <a:xfrm>
            <a:off x="457200" y="1736725"/>
            <a:ext cx="8229600" cy="4572000"/>
          </a:xfrm>
        </p:spPr>
        <p:txBody>
          <a:bodyPr>
            <a:normAutofit fontScale="85000" lnSpcReduction="10000"/>
          </a:bodyPr>
          <a:lstStyle/>
          <a:p>
            <a:r>
              <a:rPr lang="en-US" altLang="en-US" b="1" dirty="0"/>
              <a:t>Recipient responsibility </a:t>
            </a:r>
            <a:r>
              <a:rPr lang="en-US" altLang="en-US" dirty="0"/>
              <a:t>– some PC/PBs contribute</a:t>
            </a:r>
          </a:p>
          <a:p>
            <a:r>
              <a:rPr lang="en-US" dirty="0"/>
              <a:t>Involves the coordination of activities aimed at improving service access, patient care, health outcomes, and patient satisfaction</a:t>
            </a:r>
            <a:endParaRPr lang="en-US" altLang="en-US" dirty="0"/>
          </a:p>
          <a:p>
            <a:r>
              <a:rPr lang="en-US" altLang="en-US" dirty="0"/>
              <a:t>Used to ensure that:</a:t>
            </a:r>
          </a:p>
          <a:p>
            <a:pPr lvl="1"/>
            <a:r>
              <a:rPr lang="en-US" altLang="en-US" dirty="0"/>
              <a:t>Services meet clinical guidelines and local service standards</a:t>
            </a:r>
          </a:p>
          <a:p>
            <a:pPr lvl="1"/>
            <a:r>
              <a:rPr lang="en-US" altLang="en-US" dirty="0"/>
              <a:t>Supportive services are linked to positive medical outcomes</a:t>
            </a:r>
          </a:p>
          <a:p>
            <a:r>
              <a:rPr lang="en-US" altLang="en-US" dirty="0"/>
              <a:t>Recipient monitors providers based on quality standards, and recommends improvements</a:t>
            </a:r>
          </a:p>
          <a:p>
            <a:r>
              <a:rPr lang="en-US" altLang="en-US" dirty="0"/>
              <a:t>PC establishes service standards used in CQM and uses findings by or across service categories in decision making</a:t>
            </a:r>
          </a:p>
          <a:p>
            <a:r>
              <a:rPr lang="en-US" altLang="en-US" dirty="0"/>
              <a:t>Sometimes consumers participate in CQM </a:t>
            </a:r>
          </a:p>
          <a:p>
            <a:endParaRPr lang="en-US" altLang="en-US" dirty="0"/>
          </a:p>
        </p:txBody>
      </p:sp>
    </p:spTree>
    <p:extLst>
      <p:ext uri="{BB962C8B-B14F-4D97-AF65-F5344CB8AC3E}">
        <p14:creationId xmlns:p14="http://schemas.microsoft.com/office/powerpoint/2010/main" val="3058539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noChangeArrowheads="1"/>
          </p:cNvSpPr>
          <p:nvPr>
            <p:ph type="title"/>
          </p:nvPr>
        </p:nvSpPr>
        <p:spPr/>
        <p:txBody>
          <a:bodyPr/>
          <a:lstStyle/>
          <a:p>
            <a:r>
              <a:rPr lang="en-US" altLang="en-US" dirty="0"/>
              <a:t>Cost-Effectiveness </a:t>
            </a:r>
            <a:br>
              <a:rPr lang="en-US" altLang="en-US" dirty="0"/>
            </a:br>
            <a:r>
              <a:rPr lang="en-US" altLang="en-US" dirty="0"/>
              <a:t>and Outcomes Evaluation</a:t>
            </a:r>
          </a:p>
        </p:txBody>
      </p:sp>
      <p:sp>
        <p:nvSpPr>
          <p:cNvPr id="119811" name="Content Placeholder 2"/>
          <p:cNvSpPr>
            <a:spLocks noGrp="1" noChangeArrowheads="1"/>
          </p:cNvSpPr>
          <p:nvPr>
            <p:ph idx="1"/>
          </p:nvPr>
        </p:nvSpPr>
        <p:spPr/>
        <p:txBody>
          <a:bodyPr/>
          <a:lstStyle/>
          <a:p>
            <a:r>
              <a:rPr lang="en-US" altLang="en-US"/>
              <a:t>Recipient assesses performance, clinical outcomes, and cost effectiveness of services </a:t>
            </a:r>
          </a:p>
          <a:p>
            <a:r>
              <a:rPr lang="en-US" altLang="en-US"/>
              <a:t>PC/PB has the option of assessing the effectiveness of services offered – usually best done in coordination with recipient</a:t>
            </a:r>
          </a:p>
          <a:p>
            <a:r>
              <a:rPr lang="en-US" altLang="en-US"/>
              <a:t>Major focus on performance along the HIV care continuum </a:t>
            </a:r>
          </a:p>
          <a:p>
            <a:r>
              <a:rPr lang="en-US" altLang="en-US"/>
              <a:t>Findings used by recipient in selecting and monitoring providers</a:t>
            </a:r>
          </a:p>
          <a:p>
            <a:r>
              <a:rPr lang="en-US" altLang="en-US"/>
              <a:t>Findings used by PC/PB in priority setting, resource allocation, and improving service system</a:t>
            </a:r>
            <a:endParaRPr lang="en-US" altLang="en-US" dirty="0"/>
          </a:p>
        </p:txBody>
      </p:sp>
    </p:spTree>
    <p:extLst>
      <p:ext uri="{BB962C8B-B14F-4D97-AF65-F5344CB8AC3E}">
        <p14:creationId xmlns:p14="http://schemas.microsoft.com/office/powerpoint/2010/main" val="2439764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noChangeArrowheads="1"/>
          </p:cNvSpPr>
          <p:nvPr>
            <p:ph type="title"/>
          </p:nvPr>
        </p:nvSpPr>
        <p:spPr/>
        <p:txBody>
          <a:bodyPr/>
          <a:lstStyle/>
          <a:p>
            <a:r>
              <a:rPr lang="en-US" altLang="en-US"/>
              <a:t>Assessment of the Efficiency of the Administrative Mechanism</a:t>
            </a:r>
            <a:endParaRPr lang="en-US" altLang="en-US" dirty="0"/>
          </a:p>
        </p:txBody>
      </p:sp>
      <p:sp>
        <p:nvSpPr>
          <p:cNvPr id="121859" name="Content Placeholder 2"/>
          <p:cNvSpPr>
            <a:spLocks noGrp="1" noChangeArrowheads="1"/>
          </p:cNvSpPr>
          <p:nvPr>
            <p:ph idx="1"/>
          </p:nvPr>
        </p:nvSpPr>
        <p:spPr>
          <a:xfrm>
            <a:off x="457200" y="1736725"/>
            <a:ext cx="8229600" cy="4572000"/>
          </a:xfrm>
        </p:spPr>
        <p:txBody>
          <a:bodyPr>
            <a:normAutofit/>
          </a:bodyPr>
          <a:lstStyle/>
          <a:p>
            <a:r>
              <a:rPr lang="en-US" altLang="en-US" sz="2400" dirty="0"/>
              <a:t>PC must “assess the efficiency of the administrative mechanism in rapidly allocating funds to the areas of greatest need within the eligible area” [Legislation, §2602(b)(4)(E)]</a:t>
            </a:r>
          </a:p>
          <a:p>
            <a:r>
              <a:rPr lang="en-US" altLang="en-US" sz="2400" dirty="0"/>
              <a:t>Done annually </a:t>
            </a:r>
          </a:p>
          <a:p>
            <a:r>
              <a:rPr lang="en-US" altLang="en-US" sz="2400" dirty="0"/>
              <a:t>Assesses recipient procurement, disbursement of funds, support for the PC’s planning process, and adherence to PC priorities and allocations</a:t>
            </a:r>
          </a:p>
          <a:p>
            <a:r>
              <a:rPr lang="en-US" altLang="en-US" sz="2400" dirty="0"/>
              <a:t>Written report goes to recipient, which indicates actions it will take to address any identified problem areas, and summarizes this in the annual application</a:t>
            </a:r>
          </a:p>
          <a:p>
            <a:r>
              <a:rPr lang="en-US" altLang="en-US" sz="2400" dirty="0"/>
              <a:t>Planning bodies usually do not perform this role</a:t>
            </a:r>
          </a:p>
          <a:p>
            <a:endParaRPr lang="en-US" altLang="en-US" sz="2400" dirty="0"/>
          </a:p>
          <a:p>
            <a:endParaRPr lang="en-US" altLang="en-US" sz="2400" dirty="0"/>
          </a:p>
        </p:txBody>
      </p:sp>
    </p:spTree>
    <p:extLst>
      <p:ext uri="{BB962C8B-B14F-4D97-AF65-F5344CB8AC3E}">
        <p14:creationId xmlns:p14="http://schemas.microsoft.com/office/powerpoint/2010/main" val="136723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p:txBody>
          <a:bodyPr/>
          <a:lstStyle/>
          <a:p>
            <a:r>
              <a:rPr lang="en-US" altLang="en-US"/>
              <a:t>Training Objectives</a:t>
            </a:r>
            <a:endParaRPr lang="en-US" altLang="en-US" dirty="0"/>
          </a:p>
        </p:txBody>
      </p:sp>
      <p:sp>
        <p:nvSpPr>
          <p:cNvPr id="246787" name="Content Placeholder 2"/>
          <p:cNvSpPr>
            <a:spLocks noGrp="1" noChangeArrowheads="1"/>
          </p:cNvSpPr>
          <p:nvPr>
            <p:ph idx="1"/>
          </p:nvPr>
        </p:nvSpPr>
        <p:spPr>
          <a:xfrm>
            <a:off x="457200" y="1736725"/>
            <a:ext cx="8229600" cy="4572000"/>
          </a:xfrm>
        </p:spPr>
        <p:txBody>
          <a:bodyPr>
            <a:normAutofit fontScale="77500" lnSpcReduction="20000"/>
          </a:bodyPr>
          <a:lstStyle/>
          <a:p>
            <a:pPr marL="0" indent="0">
              <a:buNone/>
            </a:pPr>
            <a:r>
              <a:rPr lang="en-US" sz="3100" b="1" dirty="0"/>
              <a:t>Following the roles and responsibilities training, participants will be able to:</a:t>
            </a:r>
          </a:p>
          <a:p>
            <a:pPr marL="514350" lvl="0" indent="-514350">
              <a:spcBef>
                <a:spcPts val="1200"/>
              </a:spcBef>
              <a:buClrTx/>
              <a:buFont typeface="+mj-lt"/>
              <a:buAutoNum type="arabicPeriod"/>
            </a:pPr>
            <a:r>
              <a:rPr lang="en-US" dirty="0"/>
              <a:t>Explain how the legislation and HRSA/HAB guidance together define and explain PC/PB and recipient responsibilities</a:t>
            </a:r>
          </a:p>
          <a:p>
            <a:pPr marL="514350" lvl="0" indent="-514350">
              <a:spcBef>
                <a:spcPts val="1200"/>
              </a:spcBef>
              <a:buClrTx/>
              <a:buFont typeface="+mj-lt"/>
              <a:buAutoNum type="arabicPeriod"/>
            </a:pPr>
            <a:r>
              <a:rPr lang="en-US" dirty="0"/>
              <a:t>List and explain the roles and responsibilities of RWHAP Part A PC/PBs</a:t>
            </a:r>
          </a:p>
          <a:p>
            <a:pPr marL="514350" indent="-514350">
              <a:spcBef>
                <a:spcPts val="1200"/>
              </a:spcBef>
              <a:buClrTx/>
              <a:buFont typeface="+mj-lt"/>
              <a:buAutoNum type="arabicPeriod"/>
            </a:pPr>
            <a:r>
              <a:rPr lang="en-US" dirty="0"/>
              <a:t>Describe and differentiate the roles and responsibilities of the recipient/administrative agency and those of the PC/PB</a:t>
            </a:r>
          </a:p>
          <a:p>
            <a:pPr marL="514350" indent="-514350">
              <a:spcBef>
                <a:spcPts val="1200"/>
              </a:spcBef>
              <a:buClrTx/>
              <a:buFont typeface="+mj-lt"/>
              <a:buAutoNum type="arabicPeriod"/>
            </a:pPr>
            <a:r>
              <a:rPr lang="en-US" dirty="0"/>
              <a:t>Ensure understanding of how PC/PB support staff and recipient staff work with PC/PBs</a:t>
            </a:r>
          </a:p>
          <a:p>
            <a:pPr marL="514350" indent="-514350">
              <a:spcBef>
                <a:spcPts val="1200"/>
              </a:spcBef>
              <a:buClrTx/>
              <a:buFont typeface="+mj-lt"/>
              <a:buAutoNum type="arabicPeriod"/>
            </a:pPr>
            <a:r>
              <a:rPr lang="en-US" dirty="0"/>
              <a:t>Identify 2 key similarities and 2 important differences between a RWHAP Part A planning council and a RWHAP Part A planning body</a:t>
            </a:r>
          </a:p>
        </p:txBody>
      </p:sp>
    </p:spTree>
    <p:extLst>
      <p:ext uri="{BB962C8B-B14F-4D97-AF65-F5344CB8AC3E}">
        <p14:creationId xmlns:p14="http://schemas.microsoft.com/office/powerpoint/2010/main" val="236912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Planning Cycle: </a:t>
            </a:r>
            <a:br>
              <a:rPr lang="en-US" dirty="0"/>
            </a:br>
            <a:r>
              <a:rPr lang="en-US" dirty="0"/>
              <a:t>Putting the Pieces Together</a:t>
            </a:r>
          </a:p>
        </p:txBody>
      </p:sp>
      <p:pic>
        <p:nvPicPr>
          <p:cNvPr id="4" name="Content Placeholder 3" descr="&#10;Three boxes in an equation. Box one: Knowing who needs the services and how to reach them. Plus. Box two: Knowing who, where, what and to whom services are currently being provided. Equals. Box three: Making data-driven decisions about which services are most needed and for whom.&#10;" title="Flow chart illustrating the purpose of the planning cycl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6084" cy="6859563"/>
          </a:xfrm>
        </p:spPr>
      </p:pic>
    </p:spTree>
    <p:extLst>
      <p:ext uri="{BB962C8B-B14F-4D97-AF65-F5344CB8AC3E}">
        <p14:creationId xmlns:p14="http://schemas.microsoft.com/office/powerpoint/2010/main" val="961514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noChangeArrowheads="1"/>
          </p:cNvSpPr>
          <p:nvPr>
            <p:ph type="title"/>
          </p:nvPr>
        </p:nvSpPr>
        <p:spPr/>
        <p:txBody>
          <a:bodyPr/>
          <a:lstStyle/>
          <a:p>
            <a:r>
              <a:rPr lang="en-US" altLang="en-US"/>
              <a:t>PC/PB Operations</a:t>
            </a:r>
            <a:endParaRPr lang="en-US" altLang="en-US" dirty="0"/>
          </a:p>
        </p:txBody>
      </p:sp>
      <p:sp>
        <p:nvSpPr>
          <p:cNvPr id="146435" name="Content Placeholder 2"/>
          <p:cNvSpPr>
            <a:spLocks noGrp="1" noChangeArrowheads="1"/>
          </p:cNvSpPr>
          <p:nvPr>
            <p:ph idx="1"/>
          </p:nvPr>
        </p:nvSpPr>
        <p:spPr>
          <a:xfrm>
            <a:off x="457200" y="1736725"/>
            <a:ext cx="8229600" cy="4572000"/>
          </a:xfrm>
        </p:spPr>
        <p:txBody>
          <a:bodyPr>
            <a:normAutofit/>
          </a:bodyPr>
          <a:lstStyle/>
          <a:p>
            <a:r>
              <a:rPr lang="en-US" altLang="en-US" sz="2400" dirty="0"/>
              <a:t>Develop bylaws, policies and procedures to ensure fair, efficient operations</a:t>
            </a:r>
          </a:p>
          <a:p>
            <a:r>
              <a:rPr lang="en-US" altLang="en-US" sz="2400" dirty="0"/>
              <a:t>Establish grievance procedures</a:t>
            </a:r>
          </a:p>
          <a:p>
            <a:r>
              <a:rPr lang="en-US" altLang="en-US" sz="2400" dirty="0"/>
              <a:t>Manage conflict of interest </a:t>
            </a:r>
          </a:p>
          <a:p>
            <a:r>
              <a:rPr lang="en-US" altLang="en-US" sz="2400" dirty="0"/>
              <a:t>Major attention to new member recruitment including an open nominations process, orientation, and training</a:t>
            </a:r>
          </a:p>
          <a:p>
            <a:r>
              <a:rPr lang="en-US" altLang="en-US" sz="2400" dirty="0"/>
              <a:t>PCs expected to provide training for members at least annually</a:t>
            </a:r>
          </a:p>
          <a:p>
            <a:r>
              <a:rPr lang="en-US" altLang="en-US" sz="2400" dirty="0"/>
              <a:t>Much of PC/PB’s work is done in committees</a:t>
            </a:r>
          </a:p>
          <a:p>
            <a:r>
              <a:rPr lang="en-US" altLang="en-US" sz="2400" dirty="0"/>
              <a:t>Assistance from PC/PB support staff</a:t>
            </a:r>
          </a:p>
          <a:p>
            <a:endParaRPr lang="en-US" altLang="en-US" sz="2400" dirty="0"/>
          </a:p>
        </p:txBody>
      </p:sp>
    </p:spTree>
    <p:extLst>
      <p:ext uri="{BB962C8B-B14F-4D97-AF65-F5344CB8AC3E}">
        <p14:creationId xmlns:p14="http://schemas.microsoft.com/office/powerpoint/2010/main" val="2303021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itle 1"/>
          <p:cNvSpPr>
            <a:spLocks noGrp="1" noChangeArrowheads="1"/>
          </p:cNvSpPr>
          <p:nvPr>
            <p:ph type="title"/>
          </p:nvPr>
        </p:nvSpPr>
        <p:spPr/>
        <p:txBody>
          <a:bodyPr/>
          <a:lstStyle/>
          <a:p>
            <a:r>
              <a:rPr lang="en-US" altLang="en-US" dirty="0"/>
              <a:t>Role of PC/PB Support Staff</a:t>
            </a:r>
          </a:p>
        </p:txBody>
      </p:sp>
      <p:sp>
        <p:nvSpPr>
          <p:cNvPr id="148484" name="Content Placeholder 2"/>
          <p:cNvSpPr>
            <a:spLocks noGrp="1" noChangeArrowheads="1"/>
          </p:cNvSpPr>
          <p:nvPr>
            <p:ph idx="1"/>
          </p:nvPr>
        </p:nvSpPr>
        <p:spPr>
          <a:xfrm>
            <a:off x="457200" y="1736725"/>
            <a:ext cx="8229600" cy="4846320"/>
          </a:xfrm>
        </p:spPr>
        <p:txBody>
          <a:bodyPr>
            <a:normAutofit/>
          </a:bodyPr>
          <a:lstStyle/>
          <a:p>
            <a:r>
              <a:rPr lang="en-US" altLang="en-US" sz="2400" dirty="0"/>
              <a:t>Help the PC/PB carry out its responsibilities and operate effectively</a:t>
            </a:r>
          </a:p>
          <a:p>
            <a:r>
              <a:rPr lang="en-US" altLang="en-US" sz="2400" dirty="0"/>
              <a:t>Typical roles:</a:t>
            </a:r>
          </a:p>
          <a:p>
            <a:pPr lvl="1"/>
            <a:r>
              <a:rPr lang="en-US" altLang="en-US" sz="2200" dirty="0"/>
              <a:t>Staff committees and full meetings</a:t>
            </a:r>
          </a:p>
          <a:p>
            <a:pPr lvl="1"/>
            <a:r>
              <a:rPr lang="en-US" altLang="en-US" sz="2200" dirty="0"/>
              <a:t>Provide expert advice on RWHAP legislative requirements and HRSA/HAB regulations &amp; expectations</a:t>
            </a:r>
          </a:p>
          <a:p>
            <a:pPr lvl="1"/>
            <a:r>
              <a:rPr lang="en-US" altLang="en-US" sz="2200" dirty="0"/>
              <a:t>Oversee a training program for members</a:t>
            </a:r>
          </a:p>
          <a:p>
            <a:pPr lvl="1"/>
            <a:r>
              <a:rPr lang="en-US" altLang="en-US" sz="2200" dirty="0"/>
              <a:t>Encourage member involvement and retention, with special focus on consumers</a:t>
            </a:r>
          </a:p>
          <a:p>
            <a:pPr lvl="1"/>
            <a:r>
              <a:rPr lang="en-US" altLang="en-US" sz="2200" dirty="0"/>
              <a:t>Serve as liaison with the recipient</a:t>
            </a:r>
          </a:p>
          <a:p>
            <a:pPr lvl="1"/>
            <a:r>
              <a:rPr lang="en-US" altLang="en-US" sz="2200" dirty="0"/>
              <a:t>Help the PC/PB manage its budget </a:t>
            </a:r>
          </a:p>
          <a:p>
            <a:r>
              <a:rPr lang="en-US" altLang="en-US" sz="2400" dirty="0"/>
              <a:t>PBs may have assigned staff or be staffed by recipient </a:t>
            </a:r>
          </a:p>
          <a:p>
            <a:pPr lvl="1"/>
            <a:endParaRPr lang="en-US" altLang="en-US" sz="2000" dirty="0"/>
          </a:p>
        </p:txBody>
      </p:sp>
    </p:spTree>
    <p:extLst>
      <p:ext uri="{BB962C8B-B14F-4D97-AF65-F5344CB8AC3E}">
        <p14:creationId xmlns:p14="http://schemas.microsoft.com/office/powerpoint/2010/main" val="2098346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1"/>
          <p:cNvSpPr>
            <a:spLocks noGrp="1" noChangeArrowheads="1"/>
          </p:cNvSpPr>
          <p:nvPr>
            <p:ph type="title"/>
          </p:nvPr>
        </p:nvSpPr>
        <p:spPr/>
        <p:txBody>
          <a:bodyPr/>
          <a:lstStyle/>
          <a:p>
            <a:r>
              <a:rPr lang="en-US" altLang="en-US"/>
              <a:t>Recipient Staff Roles with PC/PBs</a:t>
            </a:r>
            <a:endParaRPr lang="en-US" altLang="en-US" dirty="0"/>
          </a:p>
        </p:txBody>
      </p:sp>
      <p:sp>
        <p:nvSpPr>
          <p:cNvPr id="150531" name="Content Placeholder 2"/>
          <p:cNvSpPr>
            <a:spLocks noGrp="1" noChangeArrowheads="1"/>
          </p:cNvSpPr>
          <p:nvPr>
            <p:ph idx="1"/>
          </p:nvPr>
        </p:nvSpPr>
        <p:spPr/>
        <p:txBody>
          <a:bodyPr/>
          <a:lstStyle/>
          <a:p>
            <a:r>
              <a:rPr lang="en-US" altLang="en-US" sz="2400" dirty="0"/>
              <a:t> Typical roles with PC:</a:t>
            </a:r>
          </a:p>
          <a:p>
            <a:pPr lvl="1"/>
            <a:r>
              <a:rPr lang="en-US" altLang="en-US" sz="2200" dirty="0"/>
              <a:t>Attend and make a recipient report at meetings</a:t>
            </a:r>
          </a:p>
          <a:p>
            <a:pPr lvl="1"/>
            <a:r>
              <a:rPr lang="en-US" altLang="en-US" sz="2200" dirty="0"/>
              <a:t>Regularly provide agreed-upon reports and data (e.g., costs and service utilization, CQM performance data) </a:t>
            </a:r>
          </a:p>
          <a:p>
            <a:pPr lvl="1"/>
            <a:r>
              <a:rPr lang="en-US" altLang="en-US" sz="2200" dirty="0"/>
              <a:t>Provide advice on areas of expertise without unduly influencing discussions or decisions</a:t>
            </a:r>
          </a:p>
          <a:p>
            <a:pPr lvl="1"/>
            <a:r>
              <a:rPr lang="en-US" altLang="en-US" sz="2200" dirty="0"/>
              <a:t>Assign staff to attend most committees regularly</a:t>
            </a:r>
          </a:p>
          <a:p>
            <a:pPr lvl="1"/>
            <a:r>
              <a:rPr lang="en-US" altLang="en-US" sz="2200" dirty="0"/>
              <a:t>Collaborate on shared roles</a:t>
            </a:r>
          </a:p>
          <a:p>
            <a:pPr lvl="1"/>
            <a:r>
              <a:rPr lang="en-US" altLang="en-US" sz="2200" dirty="0"/>
              <a:t>Carry out joint efforts such as task forces and special analyses consistent with roles and resources</a:t>
            </a:r>
          </a:p>
          <a:p>
            <a:r>
              <a:rPr lang="en-US" altLang="en-US" sz="2400" dirty="0"/>
              <a:t>Roles with PBs similar, but with more staff leadership and direction since PB is advisory</a:t>
            </a:r>
          </a:p>
          <a:p>
            <a:endParaRPr lang="en-US" altLang="en-US" sz="2400" dirty="0"/>
          </a:p>
        </p:txBody>
      </p:sp>
    </p:spTree>
    <p:extLst>
      <p:ext uri="{BB962C8B-B14F-4D97-AF65-F5344CB8AC3E}">
        <p14:creationId xmlns:p14="http://schemas.microsoft.com/office/powerpoint/2010/main" val="13912809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Separation of PC/PB and Recipient Roles</a:t>
            </a:r>
            <a:endParaRPr lang="en-US" dirty="0"/>
          </a:p>
        </p:txBody>
      </p:sp>
      <p:sp>
        <p:nvSpPr>
          <p:cNvPr id="3" name="Content Placeholder 2"/>
          <p:cNvSpPr>
            <a:spLocks noGrp="1"/>
          </p:cNvSpPr>
          <p:nvPr>
            <p:ph idx="1"/>
          </p:nvPr>
        </p:nvSpPr>
        <p:spPr/>
        <p:txBody>
          <a:bodyPr>
            <a:normAutofit/>
          </a:bodyPr>
          <a:lstStyle/>
          <a:p>
            <a:r>
              <a:rPr lang="en-US" sz="2400" dirty="0"/>
              <a:t>Division of roles between recipient and PC/PB helps prevent actual or perceived conflict of interest </a:t>
            </a:r>
          </a:p>
          <a:p>
            <a:r>
              <a:rPr lang="en-US" sz="2400" dirty="0"/>
              <a:t>Recipient chooses and manages RWHAP Part A service providers with no PC/PB involvement</a:t>
            </a:r>
          </a:p>
          <a:p>
            <a:r>
              <a:rPr lang="en-US" sz="2400" dirty="0"/>
              <a:t>Data on </a:t>
            </a:r>
            <a:r>
              <a:rPr lang="en-US" sz="2400" dirty="0" err="1"/>
              <a:t>subrecipients</a:t>
            </a:r>
            <a:r>
              <a:rPr lang="en-US" sz="2400" dirty="0"/>
              <a:t> – e.g., funding, expenditures, performance – provided to PC/PB by service category only, without provider names </a:t>
            </a:r>
          </a:p>
          <a:p>
            <a:r>
              <a:rPr lang="en-US" sz="2400" dirty="0"/>
              <a:t>PC/PB should not discuss individual providers or refer to funded providers by name names in its work – focus should be on services and service categories</a:t>
            </a:r>
          </a:p>
          <a:p>
            <a:endParaRPr lang="en-US" sz="2400" dirty="0"/>
          </a:p>
        </p:txBody>
      </p:sp>
    </p:spTree>
    <p:extLst>
      <p:ext uri="{BB962C8B-B14F-4D97-AF65-F5344CB8AC3E}">
        <p14:creationId xmlns:p14="http://schemas.microsoft.com/office/powerpoint/2010/main" val="8598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Recipient and PC/PB as Partners</a:t>
            </a:r>
            <a:endParaRPr lang="en-US" dirty="0"/>
          </a:p>
        </p:txBody>
      </p:sp>
      <p:sp>
        <p:nvSpPr>
          <p:cNvPr id="3" name="Content Placeholder 2"/>
          <p:cNvSpPr>
            <a:spLocks noGrp="1"/>
          </p:cNvSpPr>
          <p:nvPr>
            <p:ph idx="1"/>
          </p:nvPr>
        </p:nvSpPr>
        <p:spPr>
          <a:xfrm>
            <a:off x="457200" y="1736724"/>
            <a:ext cx="8229600" cy="4816475"/>
          </a:xfrm>
        </p:spPr>
        <p:txBody>
          <a:bodyPr>
            <a:noAutofit/>
          </a:bodyPr>
          <a:lstStyle/>
          <a:p>
            <a:pPr>
              <a:spcAft>
                <a:spcPts val="600"/>
              </a:spcAft>
            </a:pPr>
            <a:r>
              <a:rPr lang="en-US" sz="2400" dirty="0"/>
              <a:t>Joint efforts of PC and recipient necessary to provide needed care and maximize positive clinical outcomes for PLWH </a:t>
            </a:r>
          </a:p>
          <a:p>
            <a:pPr>
              <a:spcAft>
                <a:spcPts val="600"/>
              </a:spcAft>
            </a:pPr>
            <a:r>
              <a:rPr lang="en-US" sz="2400" dirty="0"/>
              <a:t>PC should work closely with the recipient but as an independent body with its own staff, structure, &amp;  roles </a:t>
            </a:r>
          </a:p>
          <a:p>
            <a:pPr>
              <a:spcAft>
                <a:spcPts val="600"/>
              </a:spcAft>
            </a:pPr>
            <a:r>
              <a:rPr lang="en-US" sz="2400" dirty="0"/>
              <a:t>Recipient provides information and advice to the PC while supporting its decision-making role</a:t>
            </a:r>
          </a:p>
          <a:p>
            <a:pPr>
              <a:spcAft>
                <a:spcPts val="600"/>
              </a:spcAft>
            </a:pPr>
            <a:r>
              <a:rPr lang="en-US" sz="2400" dirty="0"/>
              <a:t>HRSA/HAB encourages use of a </a:t>
            </a:r>
            <a:r>
              <a:rPr lang="en-US" sz="2400" b="1" dirty="0"/>
              <a:t>Memorandum of Understanding (MOU)</a:t>
            </a:r>
            <a:r>
              <a:rPr lang="en-US" sz="2400" dirty="0"/>
              <a:t> to clarify roles, relationship, and data sharing</a:t>
            </a:r>
          </a:p>
          <a:p>
            <a:pPr>
              <a:spcAft>
                <a:spcPts val="600"/>
              </a:spcAft>
            </a:pPr>
            <a:r>
              <a:rPr lang="en-US" sz="2400" dirty="0"/>
              <a:t>Ideally, relationship of recipient and non-PC planning body is similar to PC-recipient relationship</a:t>
            </a:r>
          </a:p>
          <a:p>
            <a:pPr>
              <a:spcAft>
                <a:spcPts val="600"/>
              </a:spcAft>
            </a:pPr>
            <a:endParaRPr lang="en-US" sz="2400" dirty="0"/>
          </a:p>
        </p:txBody>
      </p:sp>
    </p:spTree>
    <p:extLst>
      <p:ext uri="{BB962C8B-B14F-4D97-AF65-F5344CB8AC3E}">
        <p14:creationId xmlns:p14="http://schemas.microsoft.com/office/powerpoint/2010/main" val="4262324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Sum-Up </a:t>
            </a:r>
            <a:endParaRPr lang="en-US" dirty="0"/>
          </a:p>
        </p:txBody>
      </p:sp>
      <p:sp>
        <p:nvSpPr>
          <p:cNvPr id="3" name="Content Placeholder 2"/>
          <p:cNvSpPr>
            <a:spLocks noGrp="1"/>
          </p:cNvSpPr>
          <p:nvPr>
            <p:ph idx="1"/>
          </p:nvPr>
        </p:nvSpPr>
        <p:spPr/>
        <p:txBody>
          <a:bodyPr>
            <a:normAutofit/>
          </a:bodyPr>
          <a:lstStyle/>
          <a:p>
            <a:r>
              <a:rPr lang="en-US" sz="2400" dirty="0"/>
              <a:t>Planning councils are decision-making bodies; planning bodies are advisory</a:t>
            </a:r>
          </a:p>
          <a:p>
            <a:r>
              <a:rPr lang="en-US" sz="2400" dirty="0"/>
              <a:t>PC roles are determined by the legislation, with additional guidance from HRSA/HAB/DMHAP</a:t>
            </a:r>
          </a:p>
          <a:p>
            <a:r>
              <a:rPr lang="en-US" sz="2400" dirty="0"/>
              <a:t>PBs encouraged to look and act as much like PCs as possible</a:t>
            </a:r>
          </a:p>
          <a:p>
            <a:r>
              <a:rPr lang="en-US" sz="2400" dirty="0"/>
              <a:t>Many tasks shared with the recipient</a:t>
            </a:r>
          </a:p>
          <a:p>
            <a:r>
              <a:rPr lang="en-US" sz="2400" dirty="0"/>
              <a:t>Legislation forbids PC involvement in activities related to procurement and contract administration/monitoring</a:t>
            </a:r>
          </a:p>
          <a:p>
            <a:r>
              <a:rPr lang="en-US" sz="2400" dirty="0"/>
              <a:t>Programs and clients benefit when PC and recipient work together as mutually respectful partners </a:t>
            </a:r>
          </a:p>
          <a:p>
            <a:endParaRPr lang="en-US" sz="2400" dirty="0"/>
          </a:p>
        </p:txBody>
      </p:sp>
    </p:spTree>
    <p:extLst>
      <p:ext uri="{BB962C8B-B14F-4D97-AF65-F5344CB8AC3E}">
        <p14:creationId xmlns:p14="http://schemas.microsoft.com/office/powerpoint/2010/main" val="24625762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Optional Slides for Activities</a:t>
            </a:r>
          </a:p>
        </p:txBody>
      </p:sp>
    </p:spTree>
    <p:extLst>
      <p:ext uri="{BB962C8B-B14F-4D97-AF65-F5344CB8AC3E}">
        <p14:creationId xmlns:p14="http://schemas.microsoft.com/office/powerpoint/2010/main" val="7477390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Activities to Apply Knowledge</a:t>
            </a:r>
          </a:p>
        </p:txBody>
      </p:sp>
      <p:sp>
        <p:nvSpPr>
          <p:cNvPr id="3" name="Content Placeholder 2"/>
          <p:cNvSpPr>
            <a:spLocks noGrp="1"/>
          </p:cNvSpPr>
          <p:nvPr>
            <p:ph idx="1"/>
          </p:nvPr>
        </p:nvSpPr>
        <p:spPr/>
        <p:txBody>
          <a:bodyPr/>
          <a:lstStyle/>
          <a:p>
            <a:pPr marL="0" indent="0">
              <a:buNone/>
            </a:pPr>
            <a:r>
              <a:rPr lang="en-US" sz="2400" dirty="0"/>
              <a:t>Following are 4 quick scenarios and discussions to increase interaction during your presentation/lecturette and help participants apply what they are learning to practical situations. Revise them if needed to fit your situation, and use them in small groups or pairs, or in the full group. Following is the title of each activity and where you may want to insert it:</a:t>
            </a:r>
          </a:p>
          <a:p>
            <a:pPr>
              <a:spcBef>
                <a:spcPts val="400"/>
              </a:spcBef>
            </a:pPr>
            <a:r>
              <a:rPr lang="en-US" sz="2400" dirty="0"/>
              <a:t>Insert Scenario A: Needs Assessment after slide 14</a:t>
            </a:r>
          </a:p>
          <a:p>
            <a:pPr>
              <a:spcBef>
                <a:spcPts val="400"/>
              </a:spcBef>
            </a:pPr>
            <a:r>
              <a:rPr lang="en-US" sz="2400" dirty="0"/>
              <a:t>Insert Discussion B: Integrated/Comprehensive Planning after slide 16</a:t>
            </a:r>
          </a:p>
          <a:p>
            <a:pPr>
              <a:spcBef>
                <a:spcPts val="400"/>
              </a:spcBef>
            </a:pPr>
            <a:r>
              <a:rPr lang="en-US" sz="2400" dirty="0"/>
              <a:t>Insert Scenario C: Reallocation after slide 22</a:t>
            </a:r>
          </a:p>
          <a:p>
            <a:pPr>
              <a:spcBef>
                <a:spcPts val="400"/>
              </a:spcBef>
            </a:pPr>
            <a:r>
              <a:rPr lang="en-US" sz="2400" dirty="0"/>
              <a:t>Insert Scenario D: Boundaries after </a:t>
            </a:r>
            <a:r>
              <a:rPr lang="en-US" sz="2400"/>
              <a:t>slide 35</a:t>
            </a:r>
            <a:endParaRPr lang="en-US" sz="2400" dirty="0"/>
          </a:p>
        </p:txBody>
      </p:sp>
    </p:spTree>
    <p:extLst>
      <p:ext uri="{BB962C8B-B14F-4D97-AF65-F5344CB8AC3E}">
        <p14:creationId xmlns:p14="http://schemas.microsoft.com/office/powerpoint/2010/main" val="11397034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BB523E96-A3E7-4F9D-9D1B-51451E40D368}"/>
              </a:ext>
            </a:extLst>
          </p:cNvPr>
          <p:cNvSpPr>
            <a:spLocks noGrp="1" noChangeArrowheads="1"/>
          </p:cNvSpPr>
          <p:nvPr>
            <p:ph type="title"/>
          </p:nvPr>
        </p:nvSpPr>
        <p:spPr/>
        <p:txBody>
          <a:bodyPr/>
          <a:lstStyle/>
          <a:p>
            <a:pPr eaLnBrk="1" hangingPunct="1"/>
            <a:r>
              <a:rPr lang="en-US" altLang="en-US" dirty="0"/>
              <a:t>Quick Scenario A: Needs Assessment</a:t>
            </a:r>
          </a:p>
        </p:txBody>
      </p:sp>
      <p:sp>
        <p:nvSpPr>
          <p:cNvPr id="80899" name="Content Placeholder 2">
            <a:extLst>
              <a:ext uri="{FF2B5EF4-FFF2-40B4-BE49-F238E27FC236}">
                <a16:creationId xmlns:a16="http://schemas.microsoft.com/office/drawing/2014/main" id="{6EBDCEA2-E4AF-4297-BE32-11C56599FC4A}"/>
              </a:ext>
            </a:extLst>
          </p:cNvPr>
          <p:cNvSpPr>
            <a:spLocks noGrp="1" noChangeArrowheads="1"/>
          </p:cNvSpPr>
          <p:nvPr>
            <p:ph idx="1"/>
          </p:nvPr>
        </p:nvSpPr>
        <p:spPr>
          <a:xfrm>
            <a:off x="457200" y="1736724"/>
            <a:ext cx="8229600" cy="4619625"/>
          </a:xfrm>
          <a:noFill/>
          <a:ln w="38100">
            <a:noFill/>
            <a:miter lim="800000"/>
            <a:headEnd/>
            <a:tailEnd/>
          </a:ln>
        </p:spPr>
        <p:txBody>
          <a:bodyPr/>
          <a:lstStyle/>
          <a:p>
            <a:pPr marL="57150" indent="0" eaLnBrk="1" hangingPunct="1">
              <a:buFont typeface="Wingdings" panose="05000000000000000000" pitchFamily="2" charset="2"/>
              <a:buNone/>
            </a:pPr>
            <a:r>
              <a:rPr lang="en-US" altLang="en-US" dirty="0"/>
              <a:t>Your PC/PB has done a lot of needs assessment activities, but not a comprehensive needs assessment, including all components. Several members of the Committee want to do a comprehensive needs assessment with every component next program year, to “catch up,” then begin a multi-year cycle. Others say no, it is best to just start a three-year cycle next year. </a:t>
            </a:r>
          </a:p>
          <a:p>
            <a:pPr marL="338138" indent="-338138"/>
            <a:r>
              <a:rPr lang="en-US" altLang="en-US" dirty="0"/>
              <a:t>Which is the better idea? Why?</a:t>
            </a:r>
          </a:p>
          <a:p>
            <a:pPr marL="338138" indent="-338138"/>
            <a:r>
              <a:rPr lang="en-US" altLang="en-US" dirty="0"/>
              <a:t>Is there another approach you think would work better than these options? If so, explain.</a:t>
            </a:r>
          </a:p>
          <a:p>
            <a:pPr eaLnBrk="1" hangingPunct="1">
              <a:buFont typeface="Wingdings" panose="05000000000000000000" pitchFamily="2" charset="2"/>
              <a:buNone/>
            </a:pPr>
            <a:endParaRPr lang="en-US" altLang="en-US" i="1" dirty="0"/>
          </a:p>
        </p:txBody>
      </p:sp>
    </p:spTree>
    <p:extLst>
      <p:ext uri="{BB962C8B-B14F-4D97-AF65-F5344CB8AC3E}">
        <p14:creationId xmlns:p14="http://schemas.microsoft.com/office/powerpoint/2010/main" val="428813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Legislation and Guidance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Legislation</a:t>
            </a:r>
            <a:r>
              <a:rPr lang="en-US" dirty="0"/>
              <a:t> specifies duties of RWHAP Part A planning councils  and activities in which they must not be involved, to prevent conflict of interest [§2602(b)(4) and (5)]</a:t>
            </a:r>
          </a:p>
          <a:p>
            <a:pPr>
              <a:spcBef>
                <a:spcPts val="1200"/>
              </a:spcBef>
            </a:pPr>
            <a:r>
              <a:rPr lang="en-US" dirty="0"/>
              <a:t>HRSA/HAB/DMHAP provides ongoing </a:t>
            </a:r>
            <a:r>
              <a:rPr lang="en-US" b="1" dirty="0"/>
              <a:t>guidance</a:t>
            </a:r>
            <a:r>
              <a:rPr lang="en-US" dirty="0"/>
              <a:t> to clarify PC/PB roles and responsibilities and how they fit into RWHAP Part A, through such means as:</a:t>
            </a:r>
          </a:p>
          <a:p>
            <a:pPr lvl="1">
              <a:spcBef>
                <a:spcPts val="600"/>
              </a:spcBef>
            </a:pPr>
            <a:r>
              <a:rPr lang="en-US" dirty="0"/>
              <a:t> The RWHAP Part A Manual</a:t>
            </a:r>
          </a:p>
          <a:p>
            <a:pPr lvl="1">
              <a:spcBef>
                <a:spcPts val="600"/>
              </a:spcBef>
            </a:pPr>
            <a:r>
              <a:rPr lang="en-US" dirty="0"/>
              <a:t> Policy Clarification Notices (PCNs) and Program Letters</a:t>
            </a:r>
          </a:p>
          <a:p>
            <a:pPr lvl="1">
              <a:spcBef>
                <a:spcPts val="600"/>
              </a:spcBef>
            </a:pPr>
            <a:r>
              <a:rPr lang="en-US" dirty="0"/>
              <a:t> Annual Notice of Funding Opportunity (NOFO)</a:t>
            </a:r>
          </a:p>
          <a:p>
            <a:pPr lvl="1">
              <a:spcBef>
                <a:spcPts val="600"/>
              </a:spcBef>
            </a:pPr>
            <a:r>
              <a:rPr lang="en-US" dirty="0"/>
              <a:t> Notice of Award (including Conditions of Award)</a:t>
            </a:r>
          </a:p>
          <a:p>
            <a:pPr lvl="1">
              <a:spcBef>
                <a:spcPts val="600"/>
              </a:spcBef>
            </a:pPr>
            <a:r>
              <a:rPr lang="en-US" dirty="0"/>
              <a:t> Project Officer calls and guidance</a:t>
            </a:r>
          </a:p>
          <a:p>
            <a:pPr lvl="1">
              <a:spcBef>
                <a:spcPts val="600"/>
              </a:spcBef>
            </a:pPr>
            <a:r>
              <a:rPr lang="en-US" dirty="0"/>
              <a:t> Training and technical assistance</a:t>
            </a:r>
          </a:p>
          <a:p>
            <a:pPr lvl="1"/>
            <a:endParaRPr lang="en-US" dirty="0"/>
          </a:p>
          <a:p>
            <a:pPr lvl="1"/>
            <a:endParaRPr lang="en-US" dirty="0"/>
          </a:p>
        </p:txBody>
      </p:sp>
    </p:spTree>
    <p:extLst>
      <p:ext uri="{BB962C8B-B14F-4D97-AF65-F5344CB8AC3E}">
        <p14:creationId xmlns:p14="http://schemas.microsoft.com/office/powerpoint/2010/main" val="3105168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BB523E96-A3E7-4F9D-9D1B-51451E40D368}"/>
              </a:ext>
            </a:extLst>
          </p:cNvPr>
          <p:cNvSpPr>
            <a:spLocks noGrp="1" noChangeArrowheads="1"/>
          </p:cNvSpPr>
          <p:nvPr>
            <p:ph type="title"/>
          </p:nvPr>
        </p:nvSpPr>
        <p:spPr/>
        <p:txBody>
          <a:bodyPr/>
          <a:lstStyle/>
          <a:p>
            <a:pPr eaLnBrk="1" hangingPunct="1"/>
            <a:r>
              <a:rPr lang="en-US" altLang="en-US" dirty="0"/>
              <a:t>Quick Discussion B: Integrated/Comprehensive Planning</a:t>
            </a:r>
          </a:p>
        </p:txBody>
      </p:sp>
      <p:sp>
        <p:nvSpPr>
          <p:cNvPr id="80899" name="Content Placeholder 2">
            <a:extLst>
              <a:ext uri="{FF2B5EF4-FFF2-40B4-BE49-F238E27FC236}">
                <a16:creationId xmlns:a16="http://schemas.microsoft.com/office/drawing/2014/main" id="{6EBDCEA2-E4AF-4297-BE32-11C56599FC4A}"/>
              </a:ext>
            </a:extLst>
          </p:cNvPr>
          <p:cNvSpPr>
            <a:spLocks noGrp="1" noChangeArrowheads="1"/>
          </p:cNvSpPr>
          <p:nvPr>
            <p:ph idx="1"/>
          </p:nvPr>
        </p:nvSpPr>
        <p:spPr>
          <a:xfrm>
            <a:off x="457200" y="1703564"/>
            <a:ext cx="8229600" cy="5154436"/>
          </a:xfrm>
          <a:noFill/>
          <a:ln w="38100">
            <a:noFill/>
            <a:miter lim="800000"/>
            <a:headEnd/>
            <a:tailEnd/>
          </a:ln>
        </p:spPr>
        <p:txBody>
          <a:bodyPr/>
          <a:lstStyle/>
          <a:p>
            <a:pPr marL="0" indent="0" eaLnBrk="1" hangingPunct="1">
              <a:buFont typeface="Wingdings" panose="05000000000000000000" pitchFamily="2" charset="2"/>
              <a:buNone/>
            </a:pPr>
            <a:r>
              <a:rPr lang="en-US" altLang="en-US" sz="2400" dirty="0"/>
              <a:t>Discuss the following, asking PC/PB leadership or support staff for any needed background information:</a:t>
            </a:r>
          </a:p>
          <a:p>
            <a:pPr marL="514350" indent="-514350" eaLnBrk="1" hangingPunct="1">
              <a:buFont typeface="+mj-lt"/>
              <a:buAutoNum type="arabicPeriod"/>
            </a:pPr>
            <a:r>
              <a:rPr lang="en-US" altLang="en-US" sz="2400" dirty="0"/>
              <a:t>What kind of integrated/comprehensive plan did your EMA/TGA submit last time – did it include just Part A and CDC prevention, or was it a joint plan with Part B? </a:t>
            </a:r>
          </a:p>
          <a:p>
            <a:pPr marL="514350" indent="-514350" eaLnBrk="1" hangingPunct="1">
              <a:buFont typeface="+mj-lt"/>
              <a:buAutoNum type="arabicPeriod"/>
            </a:pPr>
            <a:r>
              <a:rPr lang="en-US" altLang="en-US" sz="2400" dirty="0"/>
              <a:t>What are some specific ways in which this kind of 5-year plan can help improve HIV services and outcomes and move the EMA/TGA toward ending the epidemic? </a:t>
            </a:r>
          </a:p>
          <a:p>
            <a:pPr marL="514350" indent="-514350" eaLnBrk="1" hangingPunct="1">
              <a:buFont typeface="+mj-lt"/>
              <a:buAutoNum type="arabicPeriod"/>
            </a:pPr>
            <a:r>
              <a:rPr lang="en-US" altLang="en-US" sz="2400" dirty="0"/>
              <a:t>What do you see as the greatest challenges of developing an integrated plan with prevention and with Part B?</a:t>
            </a:r>
          </a:p>
          <a:p>
            <a:pPr marL="514350" indent="-514350" eaLnBrk="1" hangingPunct="1">
              <a:buFont typeface="+mj-lt"/>
              <a:buAutoNum type="arabicPeriod"/>
            </a:pPr>
            <a:r>
              <a:rPr lang="en-US" altLang="en-US" sz="2400" dirty="0"/>
              <a:t>What are the challenges of implementing an integrated plan?</a:t>
            </a:r>
          </a:p>
        </p:txBody>
      </p:sp>
    </p:spTree>
    <p:extLst>
      <p:ext uri="{BB962C8B-B14F-4D97-AF65-F5344CB8AC3E}">
        <p14:creationId xmlns:p14="http://schemas.microsoft.com/office/powerpoint/2010/main" val="30969264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BB523E96-A3E7-4F9D-9D1B-51451E40D368}"/>
              </a:ext>
            </a:extLst>
          </p:cNvPr>
          <p:cNvSpPr>
            <a:spLocks noGrp="1" noChangeArrowheads="1"/>
          </p:cNvSpPr>
          <p:nvPr>
            <p:ph type="title"/>
          </p:nvPr>
        </p:nvSpPr>
        <p:spPr/>
        <p:txBody>
          <a:bodyPr/>
          <a:lstStyle/>
          <a:p>
            <a:pPr eaLnBrk="1" hangingPunct="1"/>
            <a:r>
              <a:rPr lang="en-US" altLang="en-US" dirty="0"/>
              <a:t>Quick Scenario C: Reallocation</a:t>
            </a:r>
          </a:p>
        </p:txBody>
      </p:sp>
      <p:sp>
        <p:nvSpPr>
          <p:cNvPr id="80899" name="Content Placeholder 2">
            <a:extLst>
              <a:ext uri="{FF2B5EF4-FFF2-40B4-BE49-F238E27FC236}">
                <a16:creationId xmlns:a16="http://schemas.microsoft.com/office/drawing/2014/main" id="{6EBDCEA2-E4AF-4297-BE32-11C56599FC4A}"/>
              </a:ext>
            </a:extLst>
          </p:cNvPr>
          <p:cNvSpPr>
            <a:spLocks noGrp="1" noChangeArrowheads="1"/>
          </p:cNvSpPr>
          <p:nvPr>
            <p:ph idx="1"/>
          </p:nvPr>
        </p:nvSpPr>
        <p:spPr>
          <a:xfrm>
            <a:off x="457200" y="1703564"/>
            <a:ext cx="8229600" cy="5154436"/>
          </a:xfrm>
          <a:noFill/>
          <a:ln w="38100">
            <a:noFill/>
            <a:miter lim="800000"/>
            <a:headEnd/>
            <a:tailEnd/>
          </a:ln>
        </p:spPr>
        <p:txBody>
          <a:bodyPr/>
          <a:lstStyle/>
          <a:p>
            <a:pPr marL="0" indent="0" eaLnBrk="1" hangingPunct="1">
              <a:lnSpc>
                <a:spcPct val="90000"/>
              </a:lnSpc>
              <a:buFont typeface="Wingdings" panose="05000000000000000000" pitchFamily="2" charset="2"/>
              <a:buNone/>
            </a:pPr>
            <a:r>
              <a:rPr lang="en-US" altLang="en-US" sz="2300" dirty="0"/>
              <a:t>Your PC/PB has clear procedures for PSRA, but not for reallocation. The new Executive Committee suggests the following as steps to improve reallocation decisions: </a:t>
            </a:r>
          </a:p>
          <a:p>
            <a:pPr marL="338138" indent="-338138">
              <a:lnSpc>
                <a:spcPct val="90000"/>
              </a:lnSpc>
              <a:buFont typeface="+mj-lt"/>
              <a:buAutoNum type="arabicPeriod"/>
            </a:pPr>
            <a:r>
              <a:rPr lang="en-US" altLang="en-US" sz="2300" dirty="0"/>
              <a:t>During resource allocation, identify and document service categories the PC/PB would like to see receive more funds</a:t>
            </a:r>
          </a:p>
          <a:p>
            <a:pPr marL="338138" indent="-338138">
              <a:lnSpc>
                <a:spcPct val="90000"/>
              </a:lnSpc>
              <a:buFont typeface="+mj-lt"/>
              <a:buAutoNum type="arabicPeriod"/>
            </a:pPr>
            <a:r>
              <a:rPr lang="en-US" altLang="en-US" sz="2300" dirty="0"/>
              <a:t>Identify proposed directives not adopted because of the costs of implementation and ask the recipient to estimate those costs</a:t>
            </a:r>
          </a:p>
          <a:p>
            <a:pPr marL="338138" indent="-338138">
              <a:lnSpc>
                <a:spcPct val="90000"/>
              </a:lnSpc>
              <a:buFont typeface="+mj-lt"/>
              <a:buAutoNum type="arabicPeriod"/>
            </a:pPr>
            <a:r>
              <a:rPr lang="en-US" altLang="en-US" sz="2300" dirty="0"/>
              <a:t>Have the responsible committee carefully review expenditure data with the recipient each month </a:t>
            </a:r>
          </a:p>
          <a:p>
            <a:pPr marL="338138" indent="-338138">
              <a:lnSpc>
                <a:spcPct val="90000"/>
              </a:lnSpc>
              <a:buFont typeface="+mj-lt"/>
              <a:buAutoNum type="arabicPeriod"/>
            </a:pPr>
            <a:r>
              <a:rPr lang="en-US" altLang="en-US" sz="2300" dirty="0"/>
              <a:t>Work with the recipient on a thorough review of utilization data for the first quarter to identify service issues that might be addressed through reallocation</a:t>
            </a:r>
          </a:p>
          <a:p>
            <a:pPr>
              <a:lnSpc>
                <a:spcPct val="90000"/>
              </a:lnSpc>
            </a:pPr>
            <a:r>
              <a:rPr lang="en-US" altLang="en-US" sz="2300" dirty="0"/>
              <a:t>Are these appropriate approaches? </a:t>
            </a:r>
          </a:p>
          <a:p>
            <a:pPr>
              <a:lnSpc>
                <a:spcPct val="90000"/>
              </a:lnSpc>
            </a:pPr>
            <a:r>
              <a:rPr lang="en-US" altLang="en-US" sz="2300" dirty="0"/>
              <a:t>What other steps might the PC/PB take to improve reallocation?</a:t>
            </a:r>
          </a:p>
          <a:p>
            <a:pPr marL="0" indent="0">
              <a:buNone/>
            </a:pPr>
            <a:endParaRPr lang="en-US" altLang="en-US" sz="2400" dirty="0"/>
          </a:p>
        </p:txBody>
      </p:sp>
    </p:spTree>
    <p:extLst>
      <p:ext uri="{BB962C8B-B14F-4D97-AF65-F5344CB8AC3E}">
        <p14:creationId xmlns:p14="http://schemas.microsoft.com/office/powerpoint/2010/main" val="1269259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BB523E96-A3E7-4F9D-9D1B-51451E40D368}"/>
              </a:ext>
            </a:extLst>
          </p:cNvPr>
          <p:cNvSpPr>
            <a:spLocks noGrp="1" noChangeArrowheads="1"/>
          </p:cNvSpPr>
          <p:nvPr>
            <p:ph type="title"/>
          </p:nvPr>
        </p:nvSpPr>
        <p:spPr/>
        <p:txBody>
          <a:bodyPr/>
          <a:lstStyle/>
          <a:p>
            <a:pPr eaLnBrk="1" hangingPunct="1"/>
            <a:r>
              <a:rPr lang="en-US" altLang="en-US" dirty="0"/>
              <a:t>Quick Scenario D: Boundaries</a:t>
            </a:r>
          </a:p>
        </p:txBody>
      </p:sp>
      <p:sp>
        <p:nvSpPr>
          <p:cNvPr id="80899" name="Content Placeholder 2">
            <a:extLst>
              <a:ext uri="{FF2B5EF4-FFF2-40B4-BE49-F238E27FC236}">
                <a16:creationId xmlns:a16="http://schemas.microsoft.com/office/drawing/2014/main" id="{6EBDCEA2-E4AF-4297-BE32-11C56599FC4A}"/>
              </a:ext>
            </a:extLst>
          </p:cNvPr>
          <p:cNvSpPr>
            <a:spLocks noGrp="1" noChangeArrowheads="1"/>
          </p:cNvSpPr>
          <p:nvPr>
            <p:ph idx="1"/>
          </p:nvPr>
        </p:nvSpPr>
        <p:spPr>
          <a:xfrm>
            <a:off x="457200" y="1703564"/>
            <a:ext cx="8229600" cy="5306836"/>
          </a:xfrm>
          <a:noFill/>
          <a:ln w="38100">
            <a:noFill/>
            <a:miter lim="800000"/>
            <a:headEnd/>
            <a:tailEnd/>
          </a:ln>
        </p:spPr>
        <p:txBody>
          <a:bodyPr/>
          <a:lstStyle/>
          <a:p>
            <a:pPr marL="0" indent="0" eaLnBrk="1" hangingPunct="1">
              <a:spcBef>
                <a:spcPts val="400"/>
              </a:spcBef>
              <a:buFont typeface="Wingdings" panose="05000000000000000000" pitchFamily="2" charset="2"/>
              <a:buNone/>
            </a:pPr>
            <a:r>
              <a:rPr lang="en-US" altLang="en-US" sz="2400" dirty="0"/>
              <a:t>A PC/PB member who runs a subrecipient agency that also has Part C funding reports to the PC/PB each month about Part C activities. He also discusses why his agency needs more funding, complains about the amount of time it takes to prepare for Part A and HRSA/HAB Part C monitoring visits, and talks about late reimbursements or other challenges the agency is facing. PC/PB members sometimes ask questions that lead to more of this.</a:t>
            </a:r>
          </a:p>
          <a:p>
            <a:pPr marL="0" indent="0" eaLnBrk="1" hangingPunct="1">
              <a:spcBef>
                <a:spcPts val="400"/>
              </a:spcBef>
              <a:buFont typeface="Wingdings" panose="05000000000000000000" pitchFamily="2" charset="2"/>
              <a:buNone/>
            </a:pPr>
            <a:r>
              <a:rPr lang="en-US" altLang="en-US" sz="2400" dirty="0"/>
              <a:t>You are a PC/PB Co-Chair, and you know that the PC/PB should not discuss contracting or monitoring issues or issues related to a specific agency, but you aren’t sure how to deal with this situation, since the members like the updates.</a:t>
            </a:r>
          </a:p>
          <a:p>
            <a:pPr>
              <a:spcBef>
                <a:spcPts val="400"/>
              </a:spcBef>
            </a:pPr>
            <a:r>
              <a:rPr lang="en-US" altLang="en-US" sz="2400" dirty="0"/>
              <a:t>What should be done? How can the PC/PB receive useful information about Part C without overstepping boundaries? </a:t>
            </a:r>
          </a:p>
        </p:txBody>
      </p:sp>
    </p:spTree>
    <p:extLst>
      <p:ext uri="{BB962C8B-B14F-4D97-AF65-F5344CB8AC3E}">
        <p14:creationId xmlns:p14="http://schemas.microsoft.com/office/powerpoint/2010/main" val="31851352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Pre-Training Quiz</a:t>
            </a:r>
          </a:p>
        </p:txBody>
      </p:sp>
      <p:sp>
        <p:nvSpPr>
          <p:cNvPr id="3" name="Content Placeholder 2"/>
          <p:cNvSpPr>
            <a:spLocks noGrp="1"/>
          </p:cNvSpPr>
          <p:nvPr>
            <p:ph idx="1"/>
          </p:nvPr>
        </p:nvSpPr>
        <p:spPr/>
        <p:txBody>
          <a:bodyPr/>
          <a:lstStyle/>
          <a:p>
            <a:pPr>
              <a:lnSpc>
                <a:spcPct val="100000"/>
              </a:lnSpc>
              <a:spcBef>
                <a:spcPts val="1200"/>
              </a:spcBef>
              <a:buClr>
                <a:schemeClr val="tx2"/>
              </a:buClr>
            </a:pPr>
            <a:r>
              <a:rPr lang="en-US" sz="3200" dirty="0"/>
              <a:t>Please complete the quiz individually</a:t>
            </a:r>
          </a:p>
          <a:p>
            <a:pPr>
              <a:lnSpc>
                <a:spcPct val="100000"/>
              </a:lnSpc>
              <a:spcBef>
                <a:spcPts val="1200"/>
              </a:spcBef>
              <a:buClr>
                <a:schemeClr val="tx2"/>
              </a:buClr>
            </a:pPr>
            <a:r>
              <a:rPr lang="en-US" sz="3200" dirty="0"/>
              <a:t>Circle the number of any questions you can’t answer or aren’t sure you answered correctly</a:t>
            </a:r>
          </a:p>
          <a:p>
            <a:pPr>
              <a:lnSpc>
                <a:spcPct val="100000"/>
              </a:lnSpc>
              <a:spcBef>
                <a:spcPts val="1200"/>
              </a:spcBef>
              <a:buClr>
                <a:schemeClr val="tx2"/>
              </a:buClr>
            </a:pPr>
            <a:r>
              <a:rPr lang="en-US" sz="3200" dirty="0"/>
              <a:t>Keep the quiz for use at the end of the session</a:t>
            </a:r>
          </a:p>
        </p:txBody>
      </p:sp>
    </p:spTree>
    <p:extLst>
      <p:ext uri="{BB962C8B-B14F-4D97-AF65-F5344CB8AC3E}">
        <p14:creationId xmlns:p14="http://schemas.microsoft.com/office/powerpoint/2010/main" val="16618086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Post-Training Quiz</a:t>
            </a:r>
          </a:p>
        </p:txBody>
      </p:sp>
      <p:sp>
        <p:nvSpPr>
          <p:cNvPr id="3" name="Content Placeholder 2"/>
          <p:cNvSpPr>
            <a:spLocks noGrp="1"/>
          </p:cNvSpPr>
          <p:nvPr>
            <p:ph idx="1"/>
          </p:nvPr>
        </p:nvSpPr>
        <p:spPr/>
        <p:txBody>
          <a:bodyPr/>
          <a:lstStyle/>
          <a:p>
            <a:pPr>
              <a:buClr>
                <a:schemeClr val="tx2"/>
              </a:buClr>
            </a:pPr>
            <a:r>
              <a:rPr lang="en-US" sz="2400" dirty="0"/>
              <a:t>Please take out your quiz as completed before the training</a:t>
            </a:r>
          </a:p>
          <a:p>
            <a:pPr>
              <a:buClr>
                <a:schemeClr val="tx2"/>
              </a:buClr>
            </a:pPr>
            <a:r>
              <a:rPr lang="en-US" sz="2400" dirty="0"/>
              <a:t>Review your answers</a:t>
            </a:r>
          </a:p>
          <a:p>
            <a:pPr>
              <a:buClr>
                <a:schemeClr val="tx2"/>
              </a:buClr>
            </a:pPr>
            <a:r>
              <a:rPr lang="en-US" sz="2400" dirty="0"/>
              <a:t>Add and revise your answers based on what you learned during the training</a:t>
            </a:r>
          </a:p>
          <a:p>
            <a:pPr>
              <a:buClr>
                <a:schemeClr val="tx2"/>
              </a:buClr>
            </a:pPr>
            <a:r>
              <a:rPr lang="en-US" sz="2400" dirty="0"/>
              <a:t>Count the number of answers you added or revised</a:t>
            </a:r>
          </a:p>
          <a:p>
            <a:pPr>
              <a:buClr>
                <a:schemeClr val="tx2"/>
              </a:buClr>
            </a:pPr>
            <a:r>
              <a:rPr lang="en-US" sz="2400" dirty="0"/>
              <a:t>Identify any questions that you still aren’t sure how to answer</a:t>
            </a:r>
          </a:p>
          <a:p>
            <a:pPr>
              <a:buClr>
                <a:schemeClr val="tx2"/>
              </a:buClr>
            </a:pPr>
            <a:r>
              <a:rPr lang="en-US" sz="2400" dirty="0"/>
              <a:t>Be ready to discuss the quiz with other participants</a:t>
            </a:r>
          </a:p>
          <a:p>
            <a:pPr>
              <a:buClr>
                <a:schemeClr val="tx2"/>
              </a:buClr>
            </a:pPr>
            <a:endParaRPr lang="en-US" sz="2400" dirty="0"/>
          </a:p>
        </p:txBody>
      </p:sp>
    </p:spTree>
    <p:extLst>
      <p:ext uri="{BB962C8B-B14F-4D97-AF65-F5344CB8AC3E}">
        <p14:creationId xmlns:p14="http://schemas.microsoft.com/office/powerpoint/2010/main" val="3221316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Scenarios on </a:t>
            </a:r>
            <a:br>
              <a:rPr lang="en-US" dirty="0"/>
            </a:br>
            <a:r>
              <a:rPr lang="en-US" dirty="0"/>
              <a:t>PC/PB Roles and Responsibilities</a:t>
            </a:r>
          </a:p>
        </p:txBody>
      </p:sp>
      <p:sp>
        <p:nvSpPr>
          <p:cNvPr id="3" name="Content Placeholder 2"/>
          <p:cNvSpPr>
            <a:spLocks noGrp="1"/>
          </p:cNvSpPr>
          <p:nvPr>
            <p:ph idx="1"/>
          </p:nvPr>
        </p:nvSpPr>
        <p:spPr>
          <a:xfrm>
            <a:off x="457200" y="1736724"/>
            <a:ext cx="8229600" cy="4892675"/>
          </a:xfrm>
        </p:spPr>
        <p:txBody>
          <a:bodyPr>
            <a:normAutofit/>
          </a:bodyPr>
          <a:lstStyle/>
          <a:p>
            <a:r>
              <a:rPr lang="en-US" sz="2400" dirty="0"/>
              <a:t>Work in your small group, choosing a </a:t>
            </a:r>
            <a:r>
              <a:rPr lang="en-US" sz="2400" b="1" dirty="0"/>
              <a:t>facilitator, recorder,</a:t>
            </a:r>
            <a:r>
              <a:rPr lang="en-US" sz="2400" dirty="0"/>
              <a:t> and </a:t>
            </a:r>
            <a:r>
              <a:rPr lang="en-US" sz="2400" b="1" dirty="0"/>
              <a:t>reporter</a:t>
            </a:r>
          </a:p>
          <a:p>
            <a:r>
              <a:rPr lang="en-US" sz="2400" dirty="0"/>
              <a:t>Assume you are members of the PC/PB or a specific committee, and need to decide how to address your assigned scenario – you have 15 minutes</a:t>
            </a:r>
          </a:p>
          <a:p>
            <a:r>
              <a:rPr lang="en-US" sz="2400" dirty="0"/>
              <a:t>Have your recorder summarize your work on easel pad paper for sharing</a:t>
            </a:r>
          </a:p>
          <a:p>
            <a:r>
              <a:rPr lang="en-US" sz="2400" dirty="0"/>
              <a:t>If you have time, read the scenarios assigned to other groups </a:t>
            </a:r>
          </a:p>
          <a:p>
            <a:r>
              <a:rPr lang="en-US" sz="2400" dirty="0"/>
              <a:t>Your reporter will share your work, focusing on what you recommend and why</a:t>
            </a:r>
          </a:p>
          <a:p>
            <a:endParaRPr lang="en-US" sz="2400" dirty="0"/>
          </a:p>
        </p:txBody>
      </p:sp>
    </p:spTree>
    <p:extLst>
      <p:ext uri="{BB962C8B-B14F-4D97-AF65-F5344CB8AC3E}">
        <p14:creationId xmlns:p14="http://schemas.microsoft.com/office/powerpoint/2010/main" val="36764988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Matrix</a:t>
            </a:r>
          </a:p>
        </p:txBody>
      </p:sp>
      <p:sp>
        <p:nvSpPr>
          <p:cNvPr id="3" name="Content Placeholder 2"/>
          <p:cNvSpPr>
            <a:spLocks noGrp="1"/>
          </p:cNvSpPr>
          <p:nvPr>
            <p:ph idx="1"/>
          </p:nvPr>
        </p:nvSpPr>
        <p:spPr/>
        <p:txBody>
          <a:bodyPr/>
          <a:lstStyle/>
          <a:p>
            <a:pPr marL="0" indent="0">
              <a:buNone/>
            </a:pPr>
            <a:r>
              <a:rPr lang="en-US" b="1" dirty="0"/>
              <a:t>As a review of the training on the roles and responsibilities of the CEO, recipient, and PC/PB:</a:t>
            </a:r>
          </a:p>
          <a:p>
            <a:pPr>
              <a:lnSpc>
                <a:spcPct val="100000"/>
              </a:lnSpc>
              <a:spcBef>
                <a:spcPts val="1200"/>
              </a:spcBef>
              <a:buClr>
                <a:schemeClr val="tx2"/>
              </a:buClr>
            </a:pPr>
            <a:r>
              <a:rPr lang="en-US" sz="2400" dirty="0"/>
              <a:t>Using the blank </a:t>
            </a:r>
            <a:r>
              <a:rPr lang="en-US" sz="2400" i="1" dirty="0"/>
              <a:t>Roles and Responsibilities Matrix</a:t>
            </a:r>
            <a:r>
              <a:rPr lang="en-US" sz="2400" dirty="0"/>
              <a:t> provided, fill in the duties of each entity</a:t>
            </a:r>
          </a:p>
          <a:p>
            <a:pPr>
              <a:lnSpc>
                <a:spcPct val="100000"/>
              </a:lnSpc>
              <a:spcBef>
                <a:spcPts val="1200"/>
              </a:spcBef>
              <a:buClr>
                <a:schemeClr val="tx2"/>
              </a:buClr>
            </a:pPr>
            <a:r>
              <a:rPr lang="en-US" sz="2400" dirty="0"/>
              <a:t>Indicate which roles are shared, and which are the responsibility of just one entity</a:t>
            </a:r>
          </a:p>
          <a:p>
            <a:pPr>
              <a:lnSpc>
                <a:spcPct val="100000"/>
              </a:lnSpc>
              <a:spcBef>
                <a:spcPts val="1200"/>
              </a:spcBef>
              <a:buClr>
                <a:schemeClr val="tx2"/>
              </a:buClr>
            </a:pPr>
            <a:r>
              <a:rPr lang="en-US" sz="2400" dirty="0"/>
              <a:t>Be prepared to discuss the Matrix</a:t>
            </a:r>
          </a:p>
        </p:txBody>
      </p:sp>
    </p:spTree>
    <p:extLst>
      <p:ext uri="{BB962C8B-B14F-4D97-AF65-F5344CB8AC3E}">
        <p14:creationId xmlns:p14="http://schemas.microsoft.com/office/powerpoint/2010/main" val="39824458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lvl="0" algn="ctr"/>
            <a:r>
              <a:rPr lang="en-US" altLang="en-US" sz="2400" dirty="0"/>
              <a:t>Planning Council/Planning Body, Recipient, &amp; CEO </a:t>
            </a:r>
            <a:br>
              <a:rPr lang="en-US" altLang="en-US" sz="2400" dirty="0"/>
            </a:br>
            <a:r>
              <a:rPr lang="en-US" altLang="en-US" sz="2400" dirty="0"/>
              <a:t>Roles &amp; Responsibilities</a:t>
            </a:r>
            <a:r>
              <a:rPr lang="en-US" altLang="en-US" sz="2400" baseline="30000" dirty="0"/>
              <a:t>1</a:t>
            </a:r>
            <a:r>
              <a:rPr lang="en-US" altLang="en-US" sz="2400" dirty="0"/>
              <a:t> Matrix</a:t>
            </a:r>
            <a:endParaRPr lang="en-US" sz="2400" dirty="0"/>
          </a:p>
        </p:txBody>
      </p:sp>
      <p:graphicFrame>
        <p:nvGraphicFramePr>
          <p:cNvPr id="4" name="Content Placeholder 3" title="Planning Council, Planning Body, Recipient, and CEO Roles and Responsibilities"/>
          <p:cNvGraphicFramePr>
            <a:graphicFrameLocks noGrp="1"/>
          </p:cNvGraphicFramePr>
          <p:nvPr>
            <p:ph idx="1"/>
            <p:extLst>
              <p:ext uri="{D42A27DB-BD31-4B8C-83A1-F6EECF244321}">
                <p14:modId xmlns:p14="http://schemas.microsoft.com/office/powerpoint/2010/main" val="634394321"/>
              </p:ext>
            </p:extLst>
          </p:nvPr>
        </p:nvGraphicFramePr>
        <p:xfrm>
          <a:off x="457200" y="1097280"/>
          <a:ext cx="8229600" cy="5343741"/>
        </p:xfrm>
        <a:graphic>
          <a:graphicData uri="http://schemas.openxmlformats.org/drawingml/2006/table">
            <a:tbl>
              <a:tblPr firstRow="1" bandRow="1">
                <a:tableStyleId>{5940675A-B579-460E-94D1-54222C63F5DA}</a:tableStyleId>
              </a:tblPr>
              <a:tblGrid>
                <a:gridCol w="4900773">
                  <a:extLst>
                    <a:ext uri="{9D8B030D-6E8A-4147-A177-3AD203B41FA5}">
                      <a16:colId xmlns:a16="http://schemas.microsoft.com/office/drawing/2014/main" val="1891997526"/>
                    </a:ext>
                  </a:extLst>
                </a:gridCol>
                <a:gridCol w="1109609">
                  <a:extLst>
                    <a:ext uri="{9D8B030D-6E8A-4147-A177-3AD203B41FA5}">
                      <a16:colId xmlns:a16="http://schemas.microsoft.com/office/drawing/2014/main" val="3096869188"/>
                    </a:ext>
                  </a:extLst>
                </a:gridCol>
                <a:gridCol w="1109609">
                  <a:extLst>
                    <a:ext uri="{9D8B030D-6E8A-4147-A177-3AD203B41FA5}">
                      <a16:colId xmlns:a16="http://schemas.microsoft.com/office/drawing/2014/main" val="54045758"/>
                    </a:ext>
                  </a:extLst>
                </a:gridCol>
                <a:gridCol w="1109609">
                  <a:extLst>
                    <a:ext uri="{9D8B030D-6E8A-4147-A177-3AD203B41FA5}">
                      <a16:colId xmlns:a16="http://schemas.microsoft.com/office/drawing/2014/main" val="4071580110"/>
                    </a:ext>
                  </a:extLst>
                </a:gridCol>
              </a:tblGrid>
              <a:tr h="298417">
                <a:tc>
                  <a:txBody>
                    <a:bodyPr/>
                    <a:lstStyle/>
                    <a:p>
                      <a:r>
                        <a:rPr lang="en-US" sz="1600" b="1" dirty="0">
                          <a:solidFill>
                            <a:schemeClr val="bg1"/>
                          </a:solidFill>
                        </a:rPr>
                        <a:t>Task</a:t>
                      </a:r>
                    </a:p>
                  </a:txBody>
                  <a:tcPr marR="0" marT="0" marB="0" anchor="ctr">
                    <a:solidFill>
                      <a:schemeClr val="tx2"/>
                    </a:solidFill>
                  </a:tcPr>
                </a:tc>
                <a:tc>
                  <a:txBody>
                    <a:bodyPr/>
                    <a:lstStyle/>
                    <a:p>
                      <a:pPr algn="ctr"/>
                      <a:r>
                        <a:rPr lang="en-US" sz="1600" b="1" dirty="0">
                          <a:solidFill>
                            <a:schemeClr val="bg1"/>
                          </a:solidFill>
                        </a:rPr>
                        <a:t>CEO</a:t>
                      </a:r>
                    </a:p>
                  </a:txBody>
                  <a:tcPr marL="0" marR="0" marT="0" marB="0" anchor="ctr">
                    <a:solidFill>
                      <a:schemeClr val="tx2"/>
                    </a:solidFill>
                  </a:tcPr>
                </a:tc>
                <a:tc>
                  <a:txBody>
                    <a:bodyPr/>
                    <a:lstStyle/>
                    <a:p>
                      <a:pPr algn="ctr"/>
                      <a:r>
                        <a:rPr lang="en-US" sz="1600" b="1" dirty="0">
                          <a:solidFill>
                            <a:schemeClr val="bg1"/>
                          </a:solidFill>
                        </a:rPr>
                        <a:t>Recipient</a:t>
                      </a:r>
                    </a:p>
                  </a:txBody>
                  <a:tcPr marL="0" marR="0" marT="0" marB="0" anchor="ctr">
                    <a:solidFill>
                      <a:schemeClr val="tx2"/>
                    </a:solidFill>
                  </a:tcPr>
                </a:tc>
                <a:tc>
                  <a:txBody>
                    <a:bodyPr/>
                    <a:lstStyle/>
                    <a:p>
                      <a:pPr algn="ctr"/>
                      <a:r>
                        <a:rPr lang="en-US" sz="1600" b="1" dirty="0">
                          <a:solidFill>
                            <a:schemeClr val="bg1"/>
                          </a:solidFill>
                        </a:rPr>
                        <a:t>PC/PB</a:t>
                      </a:r>
                    </a:p>
                  </a:txBody>
                  <a:tcPr marL="0" marR="0" marT="0" marB="0" anchor="ctr">
                    <a:solidFill>
                      <a:schemeClr val="tx2"/>
                    </a:solidFill>
                  </a:tcPr>
                </a:tc>
                <a:extLst>
                  <a:ext uri="{0D108BD9-81ED-4DB2-BD59-A6C34878D82A}">
                    <a16:rowId xmlns:a16="http://schemas.microsoft.com/office/drawing/2014/main" val="3691525485"/>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Establishment of Planning Council/Planning Body*</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chemeClr val="bg1"/>
                    </a:solidFill>
                  </a:tcPr>
                </a:tc>
                <a:tc>
                  <a:txBody>
                    <a:bodyPr/>
                    <a:lstStyle/>
                    <a:p>
                      <a:pPr algn="ctr"/>
                      <a:endParaRPr lang="en-US" dirty="0"/>
                    </a:p>
                  </a:txBody>
                  <a:tcPr marL="0" marR="0" marT="0" marB="0" anchor="ctr">
                    <a:solidFill>
                      <a:schemeClr val="bg1"/>
                    </a:solidFill>
                  </a:tcPr>
                </a:tc>
                <a:tc>
                  <a:txBody>
                    <a:bodyPr/>
                    <a:lstStyle/>
                    <a:p>
                      <a:pPr algn="ctr"/>
                      <a:endParaRPr lang="en-US" dirty="0"/>
                    </a:p>
                  </a:txBody>
                  <a:tcPr marL="0" marR="0" marT="0" marB="0" anchor="ctr">
                    <a:solidFill>
                      <a:schemeClr val="bg1"/>
                    </a:solidFill>
                  </a:tcPr>
                </a:tc>
                <a:extLst>
                  <a:ext uri="{0D108BD9-81ED-4DB2-BD59-A6C34878D82A}">
                    <a16:rowId xmlns:a16="http://schemas.microsoft.com/office/drawing/2014/main" val="1993776730"/>
                  </a:ext>
                </a:extLst>
              </a:tr>
              <a:tr h="325546">
                <a:tc>
                  <a:txBody>
                    <a:bodyPr/>
                    <a:lstStyle/>
                    <a:p>
                      <a:r>
                        <a:rPr lang="en-US" sz="1600" b="1" dirty="0"/>
                        <a:t>Appointment of PC/PB Members*</a:t>
                      </a:r>
                    </a:p>
                  </a:txBody>
                  <a:tcPr marR="0" marT="0" marB="0" anchor="ctr" horzOverflow="overflow">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marL="0" marR="0" marT="0" marB="0" anchor="ctr">
                    <a:solidFill>
                      <a:schemeClr val="bg1"/>
                    </a:solidFill>
                  </a:tcPr>
                </a:tc>
                <a:tc>
                  <a:txBody>
                    <a:bodyPr/>
                    <a:lstStyle/>
                    <a:p>
                      <a:pPr algn="ctr"/>
                      <a:endParaRPr lang="en-US" dirty="0"/>
                    </a:p>
                  </a:txBody>
                  <a:tcPr marL="0" marR="0" marT="0" marB="0" anchor="ctr">
                    <a:solidFill>
                      <a:schemeClr val="bg1"/>
                    </a:solidFill>
                  </a:tcPr>
                </a:tc>
                <a:tc>
                  <a:txBody>
                    <a:bodyPr/>
                    <a:lstStyle/>
                    <a:p>
                      <a:pPr algn="ctr"/>
                      <a:endParaRPr lang="en-US" dirty="0"/>
                    </a:p>
                  </a:txBody>
                  <a:tcPr marL="0" marR="0" marT="0" marB="0" anchor="ctr">
                    <a:solidFill>
                      <a:schemeClr val="bg1"/>
                    </a:solidFill>
                  </a:tcPr>
                </a:tc>
                <a:extLst>
                  <a:ext uri="{0D108BD9-81ED-4DB2-BD59-A6C34878D82A}">
                    <a16:rowId xmlns:a16="http://schemas.microsoft.com/office/drawing/2014/main" val="1818858843"/>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Needs Assessment</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266112954"/>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Integrated/Comprehensive Planning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4247559446"/>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Priority Setting*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863614154"/>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Resource Allocation*</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925213312"/>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Directives*</a:t>
                      </a: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910931243"/>
                  </a:ext>
                </a:extLst>
              </a:tr>
              <a:tr h="32554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en-US" sz="1600" b="1" i="0" u="none" strike="noStrike" cap="none" normalizeH="0" baseline="0" dirty="0">
                          <a:ln>
                            <a:noFill/>
                          </a:ln>
                          <a:solidFill>
                            <a:schemeClr val="tx1"/>
                          </a:solidFill>
                          <a:effectLst/>
                          <a:latin typeface="Calibri" panose="020F0502020204030204" pitchFamily="34" charset="0"/>
                        </a:rPr>
                        <a:t>Procurement of Services*</a:t>
                      </a:r>
                      <a:endParaRPr lang="en-US" sz="1400" dirty="0"/>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000000"/>
                        </a:solidFill>
                        <a:effectLst/>
                        <a:latin typeface="Calibri" panose="020F0502020204030204" pitchFamily="34" charset="0"/>
                      </a:endParaRPr>
                    </a:p>
                  </a:txBody>
                  <a:tcPr marL="0" marR="0" marT="0" marB="0" anchor="ctr" horzOverflow="overflow">
                    <a:solidFill>
                      <a:schemeClr val="bg1"/>
                    </a:solidFill>
                  </a:tcPr>
                </a:tc>
                <a:extLst>
                  <a:ext uri="{0D108BD9-81ED-4DB2-BD59-A6C34878D82A}">
                    <a16:rowId xmlns:a16="http://schemas.microsoft.com/office/drawing/2014/main" val="3579636420"/>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Contract Monitoring*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1561257157"/>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Coordination of Services</a:t>
                      </a: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2395244750"/>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Evaluation of Services</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2879362699"/>
                  </a:ext>
                </a:extLst>
              </a:tr>
              <a:tr h="325546">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Development of Service Standards</a:t>
                      </a: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6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4236730901"/>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Clinical Quality Management</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546973956"/>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Assessment of Efficiency of the Administrative Mechanism*</a:t>
                      </a:r>
                    </a:p>
                  </a:txBody>
                  <a:tcPr marR="0" marT="0" marB="0" anchor="ctr" horzOverflow="overflow">
                    <a:solidFill>
                      <a:schemeClr val="bg1"/>
                    </a:solidFill>
                  </a:tcPr>
                </a:tc>
                <a:tc>
                  <a:txBody>
                    <a:bodyPr/>
                    <a:lstStyle/>
                    <a:p>
                      <a:pPr algn="ctr"/>
                      <a:endParaRPr lang="en-US" dirty="0"/>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4053599668"/>
                  </a:ext>
                </a:extLst>
              </a:tr>
              <a:tr h="325546">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PC/PB Operations &amp; Support</a:t>
                      </a:r>
                    </a:p>
                  </a:txBody>
                  <a:tcPr marR="0" marT="0" marB="0" anchor="ctr" horzOverflow="overflow">
                    <a:solidFill>
                      <a:schemeClr val="bg1"/>
                    </a:solidFill>
                  </a:tcPr>
                </a:tc>
                <a:tc>
                  <a:txBody>
                    <a:bodyPr/>
                    <a:lstStyle/>
                    <a:p>
                      <a:pPr algn="ctr"/>
                      <a:endParaRPr lang="en-US" dirty="0"/>
                    </a:p>
                  </a:txBody>
                  <a:tcPr marL="0" marR="0" marT="0" marB="0"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900" b="1" dirty="0"/>
                    </a:p>
                  </a:txBody>
                  <a:tcPr marL="0" marR="0" marT="0" marB="0" anchor="ctr" horzOverflow="overflow">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900" b="1" dirty="0"/>
                    </a:p>
                  </a:txBody>
                  <a:tcPr marL="0" marR="0" marT="0" marB="0" anchor="ctr" horzOverflow="overflow">
                    <a:solidFill>
                      <a:schemeClr val="bg1"/>
                    </a:solidFill>
                  </a:tcPr>
                </a:tc>
                <a:extLst>
                  <a:ext uri="{0D108BD9-81ED-4DB2-BD59-A6C34878D82A}">
                    <a16:rowId xmlns:a16="http://schemas.microsoft.com/office/drawing/2014/main" val="1968122227"/>
                  </a:ext>
                </a:extLst>
              </a:tr>
            </a:tbl>
          </a:graphicData>
        </a:graphic>
      </p:graphicFrame>
      <p:sp>
        <p:nvSpPr>
          <p:cNvPr id="5" name="TextBox 4"/>
          <p:cNvSpPr txBox="1"/>
          <p:nvPr/>
        </p:nvSpPr>
        <p:spPr>
          <a:xfrm>
            <a:off x="457199" y="6492240"/>
            <a:ext cx="8229600" cy="274320"/>
          </a:xfrm>
          <a:prstGeom prst="rect">
            <a:avLst/>
          </a:prstGeom>
          <a:noFill/>
        </p:spPr>
        <p:txBody>
          <a:bodyPr wrap="square" rtlCol="0">
            <a:spAutoFit/>
          </a:bodyPr>
          <a:lstStyle/>
          <a:p>
            <a:r>
              <a:rPr lang="en-US" altLang="en-US" sz="1200" dirty="0">
                <a:latin typeface="+mn-lt"/>
              </a:rPr>
              <a:t>*Sole responsibility of one entity	1: required for a PC; sound practice for a PB functioning like a PC</a:t>
            </a:r>
          </a:p>
          <a:p>
            <a:endParaRPr lang="en-US" sz="1200" dirty="0"/>
          </a:p>
        </p:txBody>
      </p:sp>
    </p:spTree>
    <p:extLst>
      <p:ext uri="{BB962C8B-B14F-4D97-AF65-F5344CB8AC3E}">
        <p14:creationId xmlns:p14="http://schemas.microsoft.com/office/powerpoint/2010/main" val="3274978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 between Planning Councils and Planning Bodies</a:t>
            </a:r>
          </a:p>
        </p:txBody>
      </p:sp>
      <p:sp>
        <p:nvSpPr>
          <p:cNvPr id="3" name="Content Placeholder 2"/>
          <p:cNvSpPr>
            <a:spLocks noGrp="1"/>
          </p:cNvSpPr>
          <p:nvPr>
            <p:ph idx="1"/>
          </p:nvPr>
        </p:nvSpPr>
        <p:spPr/>
        <p:txBody>
          <a:bodyPr/>
          <a:lstStyle/>
          <a:p>
            <a:r>
              <a:rPr lang="en-US" dirty="0"/>
              <a:t> RWHAP Part A planning councils have:</a:t>
            </a:r>
          </a:p>
          <a:p>
            <a:pPr lvl="1"/>
            <a:r>
              <a:rPr lang="en-US" dirty="0"/>
              <a:t> Clearly defined legislative roles and responsibilities</a:t>
            </a:r>
          </a:p>
          <a:p>
            <a:pPr lvl="1"/>
            <a:r>
              <a:rPr lang="en-US" dirty="0"/>
              <a:t> Legislatively required membership categories</a:t>
            </a:r>
          </a:p>
          <a:p>
            <a:pPr lvl="1"/>
            <a:r>
              <a:rPr lang="en-US" dirty="0"/>
              <a:t> Additional guidance from HRSA/HAB</a:t>
            </a:r>
          </a:p>
          <a:p>
            <a:r>
              <a:rPr lang="en-US" dirty="0"/>
              <a:t> Other Part A planning bodies have:</a:t>
            </a:r>
          </a:p>
          <a:p>
            <a:pPr lvl="1"/>
            <a:r>
              <a:rPr lang="en-US" dirty="0"/>
              <a:t> A legislative requirement for obtaining “community input (particularly from those with HIV)…for formulating the overall plan for priority setting and allocating funds from the grant” [§2609(d)(1)(A)]</a:t>
            </a:r>
          </a:p>
          <a:p>
            <a:pPr lvl="1"/>
            <a:r>
              <a:rPr lang="en-US" dirty="0"/>
              <a:t> No legislatively required membership categories or responsibilities for appointment</a:t>
            </a:r>
          </a:p>
          <a:p>
            <a:endParaRPr lang="en-US" dirty="0"/>
          </a:p>
        </p:txBody>
      </p:sp>
    </p:spTree>
    <p:extLst>
      <p:ext uri="{BB962C8B-B14F-4D97-AF65-F5344CB8AC3E}">
        <p14:creationId xmlns:p14="http://schemas.microsoft.com/office/powerpoint/2010/main" val="2364705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 between Planning Councils and Planning Bodies (cont. 1)</a:t>
            </a:r>
          </a:p>
        </p:txBody>
      </p:sp>
      <p:sp>
        <p:nvSpPr>
          <p:cNvPr id="3" name="Content Placeholder 2"/>
          <p:cNvSpPr>
            <a:spLocks noGrp="1"/>
          </p:cNvSpPr>
          <p:nvPr>
            <p:ph idx="1"/>
          </p:nvPr>
        </p:nvSpPr>
        <p:spPr/>
        <p:txBody>
          <a:bodyPr/>
          <a:lstStyle/>
          <a:p>
            <a:r>
              <a:rPr lang="en-US"/>
              <a:t>PCs decide how services are prioritized and how funding is allocated to those services</a:t>
            </a:r>
          </a:p>
          <a:p>
            <a:r>
              <a:rPr lang="en-US"/>
              <a:t>PBs make recommendations to the recipient about priorities and allocations</a:t>
            </a:r>
          </a:p>
          <a:p>
            <a:endParaRPr lang="en-US" dirty="0"/>
          </a:p>
        </p:txBody>
      </p:sp>
    </p:spTree>
    <p:extLst>
      <p:ext uri="{BB962C8B-B14F-4D97-AF65-F5344CB8AC3E}">
        <p14:creationId xmlns:p14="http://schemas.microsoft.com/office/powerpoint/2010/main" val="425506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78310B7-32CE-4B49-95CA-C410A50335B7}"/>
              </a:ext>
            </a:extLst>
          </p:cNvPr>
          <p:cNvSpPr>
            <a:spLocks noGrp="1"/>
          </p:cNvSpPr>
          <p:nvPr>
            <p:ph type="title"/>
          </p:nvPr>
        </p:nvSpPr>
        <p:spPr/>
        <p:txBody>
          <a:bodyPr/>
          <a:lstStyle/>
          <a:p>
            <a:r>
              <a:rPr lang="en-US" dirty="0"/>
              <a:t>Differences between Planning Councils and Planning Bodies (cont. 2)</a:t>
            </a:r>
          </a:p>
        </p:txBody>
      </p:sp>
      <p:sp>
        <p:nvSpPr>
          <p:cNvPr id="6" name="Content Placeholder 2">
            <a:extLst>
              <a:ext uri="{FF2B5EF4-FFF2-40B4-BE49-F238E27FC236}">
                <a16:creationId xmlns:a16="http://schemas.microsoft.com/office/drawing/2014/main" id="{090ED6D0-16CC-4593-B1E0-C85FF8D94D37}"/>
              </a:ext>
            </a:extLst>
          </p:cNvPr>
          <p:cNvSpPr>
            <a:spLocks noGrp="1"/>
          </p:cNvSpPr>
          <p:nvPr>
            <p:ph idx="1"/>
          </p:nvPr>
        </p:nvSpPr>
        <p:spPr/>
        <p:txBody>
          <a:bodyPr/>
          <a:lstStyle/>
          <a:p>
            <a:pPr marL="0" indent="0">
              <a:buNone/>
            </a:pPr>
            <a:r>
              <a:rPr lang="en-US" b="1" dirty="0"/>
              <a:t>In spite of these differences:</a:t>
            </a:r>
          </a:p>
          <a:p>
            <a:pPr>
              <a:spcBef>
                <a:spcPts val="1200"/>
              </a:spcBef>
            </a:pPr>
            <a:r>
              <a:rPr lang="en-US" dirty="0"/>
              <a:t>HRSA/HAB strongly encourages PBs to look and act as much like PCs as possible, in terms of:</a:t>
            </a:r>
          </a:p>
          <a:p>
            <a:pPr lvl="1"/>
            <a:r>
              <a:rPr lang="en-US" dirty="0"/>
              <a:t> Membership</a:t>
            </a:r>
          </a:p>
          <a:p>
            <a:pPr lvl="1"/>
            <a:r>
              <a:rPr lang="en-US" dirty="0"/>
              <a:t> Roles and responsibilities</a:t>
            </a:r>
          </a:p>
          <a:p>
            <a:pPr>
              <a:spcBef>
                <a:spcPts val="1200"/>
              </a:spcBef>
            </a:pPr>
            <a:r>
              <a:rPr lang="en-US" dirty="0"/>
              <a:t>TGAs with PBs must meet the same application requirements as those with PCs, including expectations for community planning and consumer input</a:t>
            </a:r>
          </a:p>
          <a:p>
            <a:endParaRPr lang="en-US" dirty="0"/>
          </a:p>
        </p:txBody>
      </p:sp>
    </p:spTree>
    <p:extLst>
      <p:ext uri="{BB962C8B-B14F-4D97-AF65-F5344CB8AC3E}">
        <p14:creationId xmlns:p14="http://schemas.microsoft.com/office/powerpoint/2010/main" val="1618539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noChangeArrowheads="1"/>
          </p:cNvSpPr>
          <p:nvPr>
            <p:ph type="title"/>
          </p:nvPr>
        </p:nvSpPr>
        <p:spPr/>
        <p:txBody>
          <a:bodyPr/>
          <a:lstStyle/>
          <a:p>
            <a:r>
              <a:rPr lang="en-US" altLang="en-US" dirty="0"/>
              <a:t>Recipient and Planning Council </a:t>
            </a:r>
            <a:br>
              <a:rPr lang="en-US" altLang="en-US" dirty="0"/>
            </a:br>
            <a:r>
              <a:rPr lang="en-US" altLang="en-US" dirty="0"/>
              <a:t>Roles and Responsibilities</a:t>
            </a:r>
          </a:p>
        </p:txBody>
      </p:sp>
      <p:sp>
        <p:nvSpPr>
          <p:cNvPr id="62467" name="Content Placeholder 2"/>
          <p:cNvSpPr>
            <a:spLocks noGrp="1" noChangeArrowheads="1"/>
          </p:cNvSpPr>
          <p:nvPr>
            <p:ph idx="1"/>
          </p:nvPr>
        </p:nvSpPr>
        <p:spPr/>
        <p:txBody>
          <a:bodyPr/>
          <a:lstStyle/>
          <a:p>
            <a:r>
              <a:rPr lang="en-US" altLang="en-US" dirty="0"/>
              <a:t>Recipient and planning council are two independent entities, both with legislative authority and roles</a:t>
            </a:r>
          </a:p>
          <a:p>
            <a:r>
              <a:rPr lang="en-US" altLang="en-US" dirty="0"/>
              <a:t>Some roles belong to one entity and some are shared</a:t>
            </a:r>
          </a:p>
          <a:p>
            <a:r>
              <a:rPr lang="en-US" altLang="en-US" dirty="0"/>
              <a:t>Effectiveness requires clear understanding of the roles and responsibilities of each entity, plus:</a:t>
            </a:r>
          </a:p>
          <a:p>
            <a:pPr lvl="1"/>
            <a:r>
              <a:rPr lang="en-US" altLang="en-US" dirty="0"/>
              <a:t> Frequent communications, information sharing, and collaboration between the recipient, planning council, and planning council support (PCS) staff</a:t>
            </a:r>
          </a:p>
          <a:p>
            <a:pPr lvl="1"/>
            <a:r>
              <a:rPr lang="en-US" altLang="en-US" dirty="0"/>
              <a:t> Ongoing consumer and community involvement</a:t>
            </a:r>
          </a:p>
          <a:p>
            <a:endParaRPr lang="en-US" altLang="en-US" dirty="0"/>
          </a:p>
        </p:txBody>
      </p:sp>
    </p:spTree>
    <p:extLst>
      <p:ext uri="{BB962C8B-B14F-4D97-AF65-F5344CB8AC3E}">
        <p14:creationId xmlns:p14="http://schemas.microsoft.com/office/powerpoint/2010/main" val="579326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642"/>
          </a:xfrm>
        </p:spPr>
        <p:txBody>
          <a:bodyPr anchor="t"/>
          <a:lstStyle/>
          <a:p>
            <a:pPr lvl="0" algn="ctr"/>
            <a:r>
              <a:rPr lang="en-US" altLang="en-US" sz="2400" dirty="0"/>
              <a:t>Planning Council/Planning Body, Recipient, &amp; CEO </a:t>
            </a:r>
            <a:br>
              <a:rPr lang="en-US" altLang="en-US" sz="2400" dirty="0"/>
            </a:br>
            <a:r>
              <a:rPr lang="en-US" altLang="en-US" sz="2400" dirty="0"/>
              <a:t>Roles &amp; Responsibilities</a:t>
            </a:r>
            <a:r>
              <a:rPr lang="en-US" altLang="en-US" sz="2400" baseline="30000" dirty="0"/>
              <a:t>1</a:t>
            </a:r>
            <a:r>
              <a:rPr lang="en-US" altLang="en-US" sz="2400" dirty="0"/>
              <a:t> </a:t>
            </a:r>
            <a:endParaRPr lang="en-US" sz="2400" dirty="0"/>
          </a:p>
        </p:txBody>
      </p:sp>
      <p:graphicFrame>
        <p:nvGraphicFramePr>
          <p:cNvPr id="4" name="Content Placeholder 3" title="Planning Council, Planning Body, Recipient, and CEO Roles and Responsibilities"/>
          <p:cNvGraphicFramePr>
            <a:graphicFrameLocks noGrp="1"/>
          </p:cNvGraphicFramePr>
          <p:nvPr>
            <p:ph idx="1"/>
            <p:extLst>
              <p:ext uri="{D42A27DB-BD31-4B8C-83A1-F6EECF244321}">
                <p14:modId xmlns:p14="http://schemas.microsoft.com/office/powerpoint/2010/main" val="1057999583"/>
              </p:ext>
            </p:extLst>
          </p:nvPr>
        </p:nvGraphicFramePr>
        <p:xfrm>
          <a:off x="457200" y="1097280"/>
          <a:ext cx="8229600" cy="5343741"/>
        </p:xfrm>
        <a:graphic>
          <a:graphicData uri="http://schemas.openxmlformats.org/drawingml/2006/table">
            <a:tbl>
              <a:tblPr firstRow="1" bandRow="1">
                <a:tableStyleId>{5940675A-B579-460E-94D1-54222C63F5DA}</a:tableStyleId>
              </a:tblPr>
              <a:tblGrid>
                <a:gridCol w="4900773">
                  <a:extLst>
                    <a:ext uri="{9D8B030D-6E8A-4147-A177-3AD203B41FA5}">
                      <a16:colId xmlns:a16="http://schemas.microsoft.com/office/drawing/2014/main" val="1891997526"/>
                    </a:ext>
                  </a:extLst>
                </a:gridCol>
                <a:gridCol w="1109609">
                  <a:extLst>
                    <a:ext uri="{9D8B030D-6E8A-4147-A177-3AD203B41FA5}">
                      <a16:colId xmlns:a16="http://schemas.microsoft.com/office/drawing/2014/main" val="3096869188"/>
                    </a:ext>
                  </a:extLst>
                </a:gridCol>
                <a:gridCol w="1109609">
                  <a:extLst>
                    <a:ext uri="{9D8B030D-6E8A-4147-A177-3AD203B41FA5}">
                      <a16:colId xmlns:a16="http://schemas.microsoft.com/office/drawing/2014/main" val="54045758"/>
                    </a:ext>
                  </a:extLst>
                </a:gridCol>
                <a:gridCol w="1109609">
                  <a:extLst>
                    <a:ext uri="{9D8B030D-6E8A-4147-A177-3AD203B41FA5}">
                      <a16:colId xmlns:a16="http://schemas.microsoft.com/office/drawing/2014/main" val="4071580110"/>
                    </a:ext>
                  </a:extLst>
                </a:gridCol>
              </a:tblGrid>
              <a:tr h="298417">
                <a:tc>
                  <a:txBody>
                    <a:bodyPr/>
                    <a:lstStyle/>
                    <a:p>
                      <a:r>
                        <a:rPr lang="en-US" sz="1600" b="1" dirty="0">
                          <a:solidFill>
                            <a:schemeClr val="bg1"/>
                          </a:solidFill>
                        </a:rPr>
                        <a:t>Task</a:t>
                      </a:r>
                    </a:p>
                  </a:txBody>
                  <a:tcPr marR="0" marT="0" marB="0" anchor="ctr">
                    <a:solidFill>
                      <a:schemeClr val="tx2"/>
                    </a:solidFill>
                  </a:tcPr>
                </a:tc>
                <a:tc>
                  <a:txBody>
                    <a:bodyPr/>
                    <a:lstStyle/>
                    <a:p>
                      <a:pPr algn="ctr"/>
                      <a:r>
                        <a:rPr lang="en-US" sz="1600" b="1" dirty="0">
                          <a:solidFill>
                            <a:schemeClr val="bg1"/>
                          </a:solidFill>
                        </a:rPr>
                        <a:t>CEO</a:t>
                      </a:r>
                    </a:p>
                  </a:txBody>
                  <a:tcPr marL="0" marR="0" marT="0" marB="0" anchor="ctr">
                    <a:solidFill>
                      <a:schemeClr val="tx2"/>
                    </a:solidFill>
                  </a:tcPr>
                </a:tc>
                <a:tc>
                  <a:txBody>
                    <a:bodyPr/>
                    <a:lstStyle/>
                    <a:p>
                      <a:pPr algn="ctr"/>
                      <a:r>
                        <a:rPr lang="en-US" sz="1600" b="1" dirty="0">
                          <a:solidFill>
                            <a:schemeClr val="bg1"/>
                          </a:solidFill>
                        </a:rPr>
                        <a:t>Recipient</a:t>
                      </a:r>
                    </a:p>
                  </a:txBody>
                  <a:tcPr marL="0" marR="0" marT="0" marB="0" anchor="ctr">
                    <a:solidFill>
                      <a:schemeClr val="tx2"/>
                    </a:solidFill>
                  </a:tcPr>
                </a:tc>
                <a:tc>
                  <a:txBody>
                    <a:bodyPr/>
                    <a:lstStyle/>
                    <a:p>
                      <a:pPr algn="ctr"/>
                      <a:r>
                        <a:rPr lang="en-US" sz="1600" b="1" dirty="0">
                          <a:solidFill>
                            <a:schemeClr val="bg1"/>
                          </a:solidFill>
                        </a:rPr>
                        <a:t>PC/PB</a:t>
                      </a:r>
                    </a:p>
                  </a:txBody>
                  <a:tcPr marL="0" marR="0" marT="0" marB="0" anchor="ctr">
                    <a:solidFill>
                      <a:schemeClr val="tx2"/>
                    </a:solidFill>
                  </a:tcPr>
                </a:tc>
                <a:extLst>
                  <a:ext uri="{0D108BD9-81ED-4DB2-BD59-A6C34878D82A}">
                    <a16:rowId xmlns:a16="http://schemas.microsoft.com/office/drawing/2014/main" val="3691525485"/>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Establishment of Planning Council/Planning Body*</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r>
                        <a:rPr lang="en-US" dirty="0">
                          <a:sym typeface="Wingdings" panose="05000000000000000000" pitchFamily="2" charset="2"/>
                        </a:rPr>
                        <a:t></a:t>
                      </a:r>
                      <a:endParaRPr lang="en-US" dirty="0"/>
                    </a:p>
                  </a:txBody>
                  <a:tcPr marL="0" marR="0" marT="0" marB="0" anchor="ctr">
                    <a:solidFill>
                      <a:schemeClr val="bg1"/>
                    </a:solidFill>
                  </a:tcPr>
                </a:tc>
                <a:tc>
                  <a:txBody>
                    <a:bodyPr/>
                    <a:lstStyle/>
                    <a:p>
                      <a:pPr algn="ctr"/>
                      <a:endParaRPr lang="en-US" dirty="0"/>
                    </a:p>
                  </a:txBody>
                  <a:tcPr marL="0" marR="0" marT="0" marB="0" anchor="ctr">
                    <a:solidFill>
                      <a:schemeClr val="bg1"/>
                    </a:solidFill>
                  </a:tcPr>
                </a:tc>
                <a:tc>
                  <a:txBody>
                    <a:bodyPr/>
                    <a:lstStyle/>
                    <a:p>
                      <a:pPr algn="ctr"/>
                      <a:endParaRPr lang="en-US" dirty="0"/>
                    </a:p>
                  </a:txBody>
                  <a:tcPr marL="0" marR="0" marT="0" marB="0" anchor="ctr">
                    <a:solidFill>
                      <a:schemeClr val="bg1"/>
                    </a:solidFill>
                  </a:tcPr>
                </a:tc>
                <a:extLst>
                  <a:ext uri="{0D108BD9-81ED-4DB2-BD59-A6C34878D82A}">
                    <a16:rowId xmlns:a16="http://schemas.microsoft.com/office/drawing/2014/main" val="1993776730"/>
                  </a:ext>
                </a:extLst>
              </a:tr>
              <a:tr h="325546">
                <a:tc>
                  <a:txBody>
                    <a:bodyPr/>
                    <a:lstStyle/>
                    <a:p>
                      <a:r>
                        <a:rPr lang="en-US" sz="1600" b="1" dirty="0"/>
                        <a:t>Appointment of PC/PB Members*</a:t>
                      </a:r>
                    </a:p>
                  </a:txBody>
                  <a:tcPr marR="0" marT="0" marB="0" anchor="ctr" horzOverflow="overflow">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txBody>
                  <a:tcPr marL="0" marR="0" marT="0" marB="0" anchor="ctr">
                    <a:solidFill>
                      <a:schemeClr val="bg1"/>
                    </a:solidFill>
                  </a:tcPr>
                </a:tc>
                <a:tc>
                  <a:txBody>
                    <a:bodyPr/>
                    <a:lstStyle/>
                    <a:p>
                      <a:pPr algn="ctr"/>
                      <a:endParaRPr lang="en-US" dirty="0"/>
                    </a:p>
                  </a:txBody>
                  <a:tcPr marL="0" marR="0" marT="0" marB="0" anchor="ctr">
                    <a:solidFill>
                      <a:schemeClr val="bg1"/>
                    </a:solidFill>
                  </a:tcPr>
                </a:tc>
                <a:tc>
                  <a:txBody>
                    <a:bodyPr/>
                    <a:lstStyle/>
                    <a:p>
                      <a:pPr algn="ctr"/>
                      <a:endParaRPr lang="en-US" dirty="0"/>
                    </a:p>
                  </a:txBody>
                  <a:tcPr marL="0" marR="0" marT="0" marB="0" anchor="ctr">
                    <a:solidFill>
                      <a:schemeClr val="bg1"/>
                    </a:solidFill>
                  </a:tcPr>
                </a:tc>
                <a:extLst>
                  <a:ext uri="{0D108BD9-81ED-4DB2-BD59-A6C34878D82A}">
                    <a16:rowId xmlns:a16="http://schemas.microsoft.com/office/drawing/2014/main" val="1818858843"/>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Needs Assessment</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266112954"/>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Integrated/Comprehensive Planning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4247559446"/>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Priority Setting*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863614154"/>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Resource Allocation*</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a:ln>
                            <a:noFill/>
                          </a:ln>
                          <a:solidFill>
                            <a:schemeClr val="tx1"/>
                          </a:solidFill>
                          <a:effectLst/>
                          <a:latin typeface="Calibri" panose="020F0502020204030204" pitchFamily="34" charset="0"/>
                        </a:rPr>
                        <a:t> </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925213312"/>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Directives*</a:t>
                      </a: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a:ln>
                            <a:noFill/>
                          </a:ln>
                          <a:solidFill>
                            <a:schemeClr val="tx1"/>
                          </a:solidFill>
                          <a:effectLst/>
                          <a:latin typeface="Calibri" panose="020F0502020204030204" pitchFamily="34" charset="0"/>
                        </a:rPr>
                        <a:t> </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910931243"/>
                  </a:ext>
                </a:extLst>
              </a:tr>
              <a:tr h="32554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en-US" sz="1600" b="1" i="0" u="none" strike="noStrike" cap="none" normalizeH="0" baseline="0" dirty="0">
                          <a:ln>
                            <a:noFill/>
                          </a:ln>
                          <a:solidFill>
                            <a:schemeClr val="tx1"/>
                          </a:solidFill>
                          <a:effectLst/>
                          <a:latin typeface="Calibri" panose="020F0502020204030204" pitchFamily="34" charset="0"/>
                        </a:rPr>
                        <a:t>Procurement of Services*</a:t>
                      </a:r>
                      <a:endParaRPr lang="en-US" sz="1400" dirty="0"/>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000000"/>
                        </a:solidFill>
                        <a:effectLst/>
                        <a:latin typeface="Calibri" panose="020F0502020204030204" pitchFamily="34" charset="0"/>
                      </a:endParaRPr>
                    </a:p>
                  </a:txBody>
                  <a:tcPr marL="0" marR="0" marT="0" marB="0" anchor="ctr" horzOverflow="overflow">
                    <a:solidFill>
                      <a:schemeClr val="bg1"/>
                    </a:solidFill>
                  </a:tcPr>
                </a:tc>
                <a:extLst>
                  <a:ext uri="{0D108BD9-81ED-4DB2-BD59-A6C34878D82A}">
                    <a16:rowId xmlns:a16="http://schemas.microsoft.com/office/drawing/2014/main" val="3579636420"/>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Contract Monitoring*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 </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1561257157"/>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Coordination of Services</a:t>
                      </a: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2395244750"/>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Evaluation of Services</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Optional</a:t>
                      </a:r>
                    </a:p>
                  </a:txBody>
                  <a:tcPr marL="0" marR="0" marT="0" marB="0" anchor="ctr" horzOverflow="overflow">
                    <a:solidFill>
                      <a:schemeClr val="bg1"/>
                    </a:solidFill>
                  </a:tcPr>
                </a:tc>
                <a:extLst>
                  <a:ext uri="{0D108BD9-81ED-4DB2-BD59-A6C34878D82A}">
                    <a16:rowId xmlns:a16="http://schemas.microsoft.com/office/drawing/2014/main" val="2879362699"/>
                  </a:ext>
                </a:extLst>
              </a:tr>
              <a:tr h="325546">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Development of Service Standards</a:t>
                      </a:r>
                    </a:p>
                  </a:txBody>
                  <a:tcPr marR="0" marT="0" marB="0" anchor="ctr" horzOverflow="overflow">
                    <a:solidFill>
                      <a:schemeClr val="bg1"/>
                    </a:solidFill>
                  </a:tcPr>
                </a:tc>
                <a:tc>
                  <a:txBody>
                    <a:bodyPr/>
                    <a:lstStyle/>
                    <a:p>
                      <a:pPr algn="ctr"/>
                      <a:endParaRPr lang="en-US"/>
                    </a:p>
                  </a:txBody>
                  <a:tcPr marL="0" marR="0" marT="0" marB="0" anchor="c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6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4236730901"/>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Clinical Quality Management</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Contributes</a:t>
                      </a: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546973956"/>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Assessment of Efficiency of the Administrative Mechanism*</a:t>
                      </a:r>
                    </a:p>
                  </a:txBody>
                  <a:tcPr marR="0" marT="0" marB="0" anchor="ctr" horzOverflow="overflow">
                    <a:solidFill>
                      <a:schemeClr val="bg1"/>
                    </a:solidFill>
                  </a:tcPr>
                </a:tc>
                <a:tc>
                  <a:txBody>
                    <a:bodyPr/>
                    <a:lstStyle/>
                    <a:p>
                      <a:pPr algn="ctr"/>
                      <a:endParaRPr lang="en-US" dirty="0"/>
                    </a:p>
                  </a:txBody>
                  <a:tcPr marL="0" marR="0" marT="0" marB="0" anchor="ctr">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4053599668"/>
                  </a:ext>
                </a:extLst>
              </a:tr>
              <a:tr h="325546">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PC/PB Operations &amp; Support</a:t>
                      </a:r>
                    </a:p>
                  </a:txBody>
                  <a:tcPr marR="0" marT="0" marB="0" anchor="ctr" horzOverflow="overflow">
                    <a:solidFill>
                      <a:schemeClr val="bg1"/>
                    </a:solidFill>
                  </a:tcPr>
                </a:tc>
                <a:tc>
                  <a:txBody>
                    <a:bodyPr/>
                    <a:lstStyle/>
                    <a:p>
                      <a:pPr algn="ctr"/>
                      <a:endParaRPr lang="en-US" dirty="0"/>
                    </a:p>
                  </a:txBody>
                  <a:tcPr marL="0" marR="0" marT="0" marB="0"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lang="en-US" sz="1900" b="1" dirty="0"/>
                    </a:p>
                  </a:txBody>
                  <a:tcPr marL="0" marR="0" marT="0" marB="0" anchor="ctr" horzOverflow="overflow">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lang="en-US" sz="1900" b="1" dirty="0"/>
                    </a:p>
                  </a:txBody>
                  <a:tcPr marL="0" marR="0" marT="0" marB="0" anchor="ctr" horzOverflow="overflow">
                    <a:solidFill>
                      <a:schemeClr val="bg1"/>
                    </a:solidFill>
                  </a:tcPr>
                </a:tc>
                <a:extLst>
                  <a:ext uri="{0D108BD9-81ED-4DB2-BD59-A6C34878D82A}">
                    <a16:rowId xmlns:a16="http://schemas.microsoft.com/office/drawing/2014/main" val="1968122227"/>
                  </a:ext>
                </a:extLst>
              </a:tr>
            </a:tbl>
          </a:graphicData>
        </a:graphic>
      </p:graphicFrame>
      <p:sp>
        <p:nvSpPr>
          <p:cNvPr id="5" name="TextBox 4"/>
          <p:cNvSpPr txBox="1"/>
          <p:nvPr/>
        </p:nvSpPr>
        <p:spPr>
          <a:xfrm>
            <a:off x="457199" y="6492240"/>
            <a:ext cx="8229600" cy="274320"/>
          </a:xfrm>
          <a:prstGeom prst="rect">
            <a:avLst/>
          </a:prstGeom>
          <a:noFill/>
        </p:spPr>
        <p:txBody>
          <a:bodyPr wrap="square" rtlCol="0">
            <a:spAutoFit/>
          </a:bodyPr>
          <a:lstStyle/>
          <a:p>
            <a:r>
              <a:rPr lang="en-US" altLang="en-US" sz="1200" dirty="0">
                <a:latin typeface="+mn-lt"/>
              </a:rPr>
              <a:t>*Sole responsibility of one entity	1: required for a PC; sound practice for a PB functioning like a PC</a:t>
            </a:r>
          </a:p>
          <a:p>
            <a:endParaRPr lang="en-US" sz="1200" dirty="0"/>
          </a:p>
        </p:txBody>
      </p:sp>
    </p:spTree>
    <p:extLst>
      <p:ext uri="{BB962C8B-B14F-4D97-AF65-F5344CB8AC3E}">
        <p14:creationId xmlns:p14="http://schemas.microsoft.com/office/powerpoint/2010/main" val="3564714983"/>
      </p:ext>
    </p:extLst>
  </p:cSld>
  <p:clrMapOvr>
    <a:masterClrMapping/>
  </p:clrMapOvr>
</p:sld>
</file>

<file path=ppt/theme/theme1.xml><?xml version="1.0" encoding="utf-8"?>
<a:theme xmlns:a="http://schemas.openxmlformats.org/drawingml/2006/main" name="CHATT-TrainingGuide">
  <a:themeElements>
    <a:clrScheme name="CHATT">
      <a:dk1>
        <a:srgbClr val="313534"/>
      </a:dk1>
      <a:lt1>
        <a:sysClr val="window" lastClr="FFFFFF"/>
      </a:lt1>
      <a:dk2>
        <a:srgbClr val="69726F"/>
      </a:dk2>
      <a:lt2>
        <a:srgbClr val="E0E9E7"/>
      </a:lt2>
      <a:accent1>
        <a:srgbClr val="08B89D"/>
      </a:accent1>
      <a:accent2>
        <a:srgbClr val="BF2625"/>
      </a:accent2>
      <a:accent3>
        <a:srgbClr val="F15F43"/>
      </a:accent3>
      <a:accent4>
        <a:srgbClr val="A7DAD2"/>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TT-TrainingGuide" id="{9994C9A5-EDA4-4A9D-9539-CA8D1B216CD8}" vid="{2304C67C-1C25-4CC7-975A-0E7ED678A6D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CHATT-TrainingGuide</Template>
  <TotalTime>25211</TotalTime>
  <Words>3895</Words>
  <Application>Microsoft Macintosh PowerPoint</Application>
  <PresentationFormat>On-screen Show (4:3)</PresentationFormat>
  <Paragraphs>361</Paragraphs>
  <Slides>47</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Times New Roman</vt:lpstr>
      <vt:lpstr>Wingdings</vt:lpstr>
      <vt:lpstr>Wingdings 2</vt:lpstr>
      <vt:lpstr>CHATT-TrainingGuide</vt:lpstr>
      <vt:lpstr>Roles and Responsibilities of RWHAP Part A Planning Councils/Bodies (PC/PBs) and Recipients</vt:lpstr>
      <vt:lpstr>PC/PB and Recipient  Roles and Responsibilities</vt:lpstr>
      <vt:lpstr>Training Objectives</vt:lpstr>
      <vt:lpstr>Legislation and Guidance</vt:lpstr>
      <vt:lpstr>Differences between Planning Councils and Planning Bodies</vt:lpstr>
      <vt:lpstr>Differences between Planning Councils and Planning Bodies (cont. 1)</vt:lpstr>
      <vt:lpstr>Differences between Planning Councils and Planning Bodies (cont. 2)</vt:lpstr>
      <vt:lpstr>Recipient and Planning Council  Roles and Responsibilities</vt:lpstr>
      <vt:lpstr>Planning Council/Planning Body, Recipient, &amp; CEO  Roles &amp; Responsibilities1 </vt:lpstr>
      <vt:lpstr>Flow of RWHAP Part A  Decision Making &amp; Funds</vt:lpstr>
      <vt:lpstr>Planning Council Formation and Membership</vt:lpstr>
      <vt:lpstr>Expectations: Needs Assessment</vt:lpstr>
      <vt:lpstr>Components of Needs Assessment</vt:lpstr>
      <vt:lpstr>Needs Assessment</vt:lpstr>
      <vt:lpstr>Integrated/Comprehensive Planning</vt:lpstr>
      <vt:lpstr>Integrated/Comprehensive Planning (cont.)</vt:lpstr>
      <vt:lpstr>Priority Setting and Resource Allocation (PSRA)</vt:lpstr>
      <vt:lpstr>Priority Setting</vt:lpstr>
      <vt:lpstr>Directives</vt:lpstr>
      <vt:lpstr>Examples of Directives</vt:lpstr>
      <vt:lpstr>Resource Allocation</vt:lpstr>
      <vt:lpstr>Reallocation</vt:lpstr>
      <vt:lpstr>Coordination of Services</vt:lpstr>
      <vt:lpstr>Procurement</vt:lpstr>
      <vt:lpstr>Contract Monitoring</vt:lpstr>
      <vt:lpstr>Legislative Requirements  to Prevent PC Conflict of Interest </vt:lpstr>
      <vt:lpstr>Clinical Quality Management </vt:lpstr>
      <vt:lpstr>Cost-Effectiveness  and Outcomes Evaluation</vt:lpstr>
      <vt:lpstr>Assessment of the Efficiency of the Administrative Mechanism</vt:lpstr>
      <vt:lpstr>Purpose of the Planning Cycle:  Putting the Pieces Together</vt:lpstr>
      <vt:lpstr>PC/PB Operations</vt:lpstr>
      <vt:lpstr>Role of PC/PB Support Staff</vt:lpstr>
      <vt:lpstr>Recipient Staff Roles with PC/PBs</vt:lpstr>
      <vt:lpstr>Separation of PC/PB and Recipient Roles</vt:lpstr>
      <vt:lpstr>Recipient and PC/PB as Partners</vt:lpstr>
      <vt:lpstr>Sum-Up </vt:lpstr>
      <vt:lpstr>Optional Slides for Activities</vt:lpstr>
      <vt:lpstr>Quick Activities to Apply Knowledge</vt:lpstr>
      <vt:lpstr>Quick Scenario A: Needs Assessment</vt:lpstr>
      <vt:lpstr>Quick Discussion B: Integrated/Comprehensive Planning</vt:lpstr>
      <vt:lpstr>Quick Scenario C: Reallocation</vt:lpstr>
      <vt:lpstr>Quick Scenario D: Boundaries</vt:lpstr>
      <vt:lpstr>Pre-Training Quiz</vt:lpstr>
      <vt:lpstr>Post-Training Quiz</vt:lpstr>
      <vt:lpstr>Scenarios on  PC/PB Roles and Responsibilities</vt:lpstr>
      <vt:lpstr>Review of Matrix</vt:lpstr>
      <vt:lpstr>Planning Council/Planning Body, Recipient, &amp; CEO  Roles &amp; Responsibilities1 Matrix</vt:lpstr>
    </vt:vector>
  </TitlesOfParts>
  <Company>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Amanda MacEvitt</cp:lastModifiedBy>
  <cp:revision>504</cp:revision>
  <cp:lastPrinted>2017-04-19T17:29:55Z</cp:lastPrinted>
  <dcterms:created xsi:type="dcterms:W3CDTF">2006-11-15T16:17:10Z</dcterms:created>
  <dcterms:modified xsi:type="dcterms:W3CDTF">2020-10-27T15:06:19Z</dcterms:modified>
</cp:coreProperties>
</file>