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56" r:id="rId5"/>
    <p:sldId id="257" r:id="rId6"/>
    <p:sldId id="273" r:id="rId7"/>
    <p:sldId id="272" r:id="rId8"/>
    <p:sldId id="271" r:id="rId9"/>
    <p:sldId id="274" r:id="rId10"/>
    <p:sldId id="279" r:id="rId11"/>
    <p:sldId id="280" r:id="rId12"/>
    <p:sldId id="281" r:id="rId13"/>
    <p:sldId id="282" r:id="rId14"/>
    <p:sldId id="283" r:id="rId15"/>
    <p:sldId id="284" r:id="rId16"/>
    <p:sldId id="285" r:id="rId17"/>
    <p:sldId id="286" r:id="rId18"/>
    <p:sldId id="262" r:id="rId19"/>
    <p:sldId id="263" r:id="rId20"/>
    <p:sldId id="264" r:id="rId21"/>
    <p:sldId id="265" r:id="rId22"/>
    <p:sldId id="266" r:id="rId23"/>
    <p:sldId id="324" r:id="rId24"/>
    <p:sldId id="325" r:id="rId25"/>
    <p:sldId id="326" r:id="rId26"/>
    <p:sldId id="327" r:id="rId27"/>
    <p:sldId id="292" r:id="rId28"/>
    <p:sldId id="328" r:id="rId29"/>
    <p:sldId id="329" r:id="rId30"/>
    <p:sldId id="330" r:id="rId31"/>
    <p:sldId id="331" r:id="rId32"/>
    <p:sldId id="298" r:id="rId33"/>
    <p:sldId id="299" r:id="rId34"/>
    <p:sldId id="300" r:id="rId35"/>
    <p:sldId id="287" r:id="rId36"/>
    <p:sldId id="288" r:id="rId37"/>
    <p:sldId id="289" r:id="rId38"/>
    <p:sldId id="290" r:id="rId39"/>
    <p:sldId id="291" r:id="rId40"/>
    <p:sldId id="293" r:id="rId41"/>
    <p:sldId id="294" r:id="rId42"/>
    <p:sldId id="295" r:id="rId43"/>
    <p:sldId id="296" r:id="rId44"/>
    <p:sldId id="297" r:id="rId45"/>
    <p:sldId id="321" r:id="rId46"/>
    <p:sldId id="261" r:id="rId47"/>
    <p:sldId id="317" r:id="rId48"/>
    <p:sldId id="318" r:id="rId49"/>
    <p:sldId id="319" r:id="rId50"/>
    <p:sldId id="322" r:id="rId51"/>
    <p:sldId id="303" r:id="rId52"/>
    <p:sldId id="305" r:id="rId53"/>
    <p:sldId id="267" r:id="rId54"/>
    <p:sldId id="306" r:id="rId55"/>
    <p:sldId id="275" r:id="rId56"/>
    <p:sldId id="320" r:id="rId57"/>
    <p:sldId id="323" r:id="rId58"/>
    <p:sldId id="314" r:id="rId59"/>
    <p:sldId id="316" r:id="rId60"/>
    <p:sldId id="332" r:id="rId61"/>
    <p:sldId id="27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86" y="374"/>
      </p:cViewPr>
      <p:guideLst/>
    </p:cSldViewPr>
  </p:slideViewPr>
  <p:notesTextViewPr>
    <p:cViewPr>
      <p:scale>
        <a:sx n="1" d="1"/>
        <a:sy n="1" d="1"/>
      </p:scale>
      <p:origin x="0" y="0"/>
    </p:cViewPr>
  </p:notesTextViewPr>
  <p:sorterViewPr>
    <p:cViewPr>
      <p:scale>
        <a:sx n="100" d="100"/>
        <a:sy n="100" d="100"/>
      </p:scale>
      <p:origin x="0" y="-3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r>
              <a:rPr lang="en-US" baseline="0" dirty="0">
                <a:solidFill>
                  <a:schemeClr val="accent1">
                    <a:lumMod val="75000"/>
                  </a:schemeClr>
                </a:solidFill>
              </a:rPr>
              <a:t>MDP Enrollment Breakdown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[Book1]Sheet1!$A$22</c:f>
              <c:strCache>
                <c:ptCount val="1"/>
                <c:pt idx="0">
                  <c:v>Total</c:v>
                </c:pt>
              </c:strCache>
            </c:strRef>
          </c:tx>
          <c:spPr>
            <a:solidFill>
              <a:schemeClr val="accent4">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[Book1]Sheet1!$B$21:$C$21</c:f>
              <c:strCache>
                <c:ptCount val="2"/>
                <c:pt idx="0">
                  <c:v>FY 16</c:v>
                </c:pt>
                <c:pt idx="1">
                  <c:v>FY 17</c:v>
                </c:pt>
              </c:strCache>
            </c:strRef>
          </c:cat>
          <c:val>
            <c:numRef>
              <c:f>[Book1]Sheet1!$B$22:$C$22</c:f>
              <c:numCache>
                <c:formatCode>General</c:formatCode>
                <c:ptCount val="2"/>
                <c:pt idx="0">
                  <c:v>1855</c:v>
                </c:pt>
                <c:pt idx="1">
                  <c:v>1955</c:v>
                </c:pt>
              </c:numCache>
            </c:numRef>
          </c:val>
          <c:extLst>
            <c:ext xmlns:c16="http://schemas.microsoft.com/office/drawing/2014/chart" uri="{C3380CC4-5D6E-409C-BE32-E72D297353CC}">
              <c16:uniqueId val="{00000000-CD76-4D8E-9D89-05B8E2041F85}"/>
            </c:ext>
          </c:extLst>
        </c:ser>
        <c:ser>
          <c:idx val="1"/>
          <c:order val="1"/>
          <c:tx>
            <c:strRef>
              <c:f>[Book1]Sheet1!$A$23</c:f>
              <c:strCache>
                <c:ptCount val="1"/>
                <c:pt idx="0">
                  <c:v>Male</c:v>
                </c:pt>
              </c:strCache>
            </c:strRef>
          </c:tx>
          <c:spPr>
            <a:solidFill>
              <a:schemeClr val="accent1">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[Book1]Sheet1!$B$21:$C$21</c:f>
              <c:strCache>
                <c:ptCount val="2"/>
                <c:pt idx="0">
                  <c:v>FY 16</c:v>
                </c:pt>
                <c:pt idx="1">
                  <c:v>FY 17</c:v>
                </c:pt>
              </c:strCache>
            </c:strRef>
          </c:cat>
          <c:val>
            <c:numRef>
              <c:f>[Book1]Sheet1!$B$23:$C$23</c:f>
              <c:numCache>
                <c:formatCode>General</c:formatCode>
                <c:ptCount val="2"/>
                <c:pt idx="0">
                  <c:v>1503</c:v>
                </c:pt>
                <c:pt idx="1">
                  <c:v>1574</c:v>
                </c:pt>
              </c:numCache>
            </c:numRef>
          </c:val>
          <c:extLst>
            <c:ext xmlns:c16="http://schemas.microsoft.com/office/drawing/2014/chart" uri="{C3380CC4-5D6E-409C-BE32-E72D297353CC}">
              <c16:uniqueId val="{00000001-CD76-4D8E-9D89-05B8E2041F85}"/>
            </c:ext>
          </c:extLst>
        </c:ser>
        <c:ser>
          <c:idx val="2"/>
          <c:order val="2"/>
          <c:tx>
            <c:strRef>
              <c:f>[Book1]Sheet1!$A$24</c:f>
              <c:strCache>
                <c:ptCount val="1"/>
                <c:pt idx="0">
                  <c:v>Female</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[Book1]Sheet1!$B$21:$C$21</c:f>
              <c:strCache>
                <c:ptCount val="2"/>
                <c:pt idx="0">
                  <c:v>FY 16</c:v>
                </c:pt>
                <c:pt idx="1">
                  <c:v>FY 17</c:v>
                </c:pt>
              </c:strCache>
            </c:strRef>
          </c:cat>
          <c:val>
            <c:numRef>
              <c:f>[Book1]Sheet1!$B$24:$C$24</c:f>
              <c:numCache>
                <c:formatCode>General</c:formatCode>
                <c:ptCount val="2"/>
                <c:pt idx="0">
                  <c:v>348</c:v>
                </c:pt>
                <c:pt idx="1">
                  <c:v>381</c:v>
                </c:pt>
              </c:numCache>
            </c:numRef>
          </c:val>
          <c:extLst>
            <c:ext xmlns:c16="http://schemas.microsoft.com/office/drawing/2014/chart" uri="{C3380CC4-5D6E-409C-BE32-E72D297353CC}">
              <c16:uniqueId val="{00000002-CD76-4D8E-9D89-05B8E2041F85}"/>
            </c:ext>
          </c:extLst>
        </c:ser>
        <c:ser>
          <c:idx val="3"/>
          <c:order val="3"/>
          <c:tx>
            <c:strRef>
              <c:f>[Book1]Sheet1!$A$25</c:f>
              <c:strCache>
                <c:ptCount val="1"/>
                <c:pt idx="0">
                  <c:v>Trans</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[Book1]Sheet1!$B$21:$C$21</c:f>
              <c:strCache>
                <c:ptCount val="2"/>
                <c:pt idx="0">
                  <c:v>FY 16</c:v>
                </c:pt>
                <c:pt idx="1">
                  <c:v>FY 17</c:v>
                </c:pt>
              </c:strCache>
            </c:strRef>
          </c:cat>
          <c:val>
            <c:numRef>
              <c:f>[Book1]Sheet1!$B$25:$C$25</c:f>
              <c:numCache>
                <c:formatCode>General</c:formatCode>
                <c:ptCount val="2"/>
                <c:pt idx="0">
                  <c:v>4</c:v>
                </c:pt>
                <c:pt idx="1">
                  <c:v>0</c:v>
                </c:pt>
              </c:numCache>
            </c:numRef>
          </c:val>
          <c:extLst>
            <c:ext xmlns:c16="http://schemas.microsoft.com/office/drawing/2014/chart" uri="{C3380CC4-5D6E-409C-BE32-E72D297353CC}">
              <c16:uniqueId val="{00000003-CD76-4D8E-9D89-05B8E2041F85}"/>
            </c:ext>
          </c:extLst>
        </c:ser>
        <c:dLbls>
          <c:showLegendKey val="0"/>
          <c:showVal val="1"/>
          <c:showCatName val="0"/>
          <c:showSerName val="0"/>
          <c:showPercent val="0"/>
          <c:showBubbleSize val="0"/>
        </c:dLbls>
        <c:gapWidth val="150"/>
        <c:shape val="box"/>
        <c:axId val="406641904"/>
        <c:axId val="406642296"/>
        <c:axId val="0"/>
      </c:bar3DChart>
      <c:catAx>
        <c:axId val="406641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642296"/>
        <c:crosses val="autoZero"/>
        <c:auto val="1"/>
        <c:lblAlgn val="ctr"/>
        <c:lblOffset val="100"/>
        <c:noMultiLvlLbl val="0"/>
      </c:catAx>
      <c:valAx>
        <c:axId val="406642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64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Service Utilization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Sheet5!$E$4:$E$12</c:f>
              <c:strCache>
                <c:ptCount val="9"/>
                <c:pt idx="0">
                  <c:v>Diagnostic</c:v>
                </c:pt>
                <c:pt idx="1">
                  <c:v>Preventive</c:v>
                </c:pt>
                <c:pt idx="2">
                  <c:v>Restorative</c:v>
                </c:pt>
                <c:pt idx="3">
                  <c:v>Endodontics</c:v>
                </c:pt>
                <c:pt idx="4">
                  <c:v>Periodontics</c:v>
                </c:pt>
                <c:pt idx="5">
                  <c:v>Prosthodontics, Removable</c:v>
                </c:pt>
                <c:pt idx="6">
                  <c:v>Prosthodontics, Fixed</c:v>
                </c:pt>
                <c:pt idx="7">
                  <c:v>Oral &amp; Maxillofacial Surgery</c:v>
                </c:pt>
                <c:pt idx="8">
                  <c:v>Adjunctive General Services</c:v>
                </c:pt>
              </c:strCache>
            </c:strRef>
          </c:cat>
          <c:val>
            <c:numRef>
              <c:f>Sheet5!$F$4:$F$12</c:f>
              <c:numCache>
                <c:formatCode>General</c:formatCode>
                <c:ptCount val="9"/>
                <c:pt idx="0">
                  <c:v>3174</c:v>
                </c:pt>
                <c:pt idx="1">
                  <c:v>1304</c:v>
                </c:pt>
                <c:pt idx="2">
                  <c:v>1708</c:v>
                </c:pt>
                <c:pt idx="3">
                  <c:v>175</c:v>
                </c:pt>
                <c:pt idx="4">
                  <c:v>1067</c:v>
                </c:pt>
                <c:pt idx="5">
                  <c:v>307</c:v>
                </c:pt>
                <c:pt idx="6">
                  <c:v>53</c:v>
                </c:pt>
                <c:pt idx="7">
                  <c:v>379</c:v>
                </c:pt>
                <c:pt idx="8">
                  <c:v>173</c:v>
                </c:pt>
              </c:numCache>
            </c:numRef>
          </c:val>
          <c:extLst>
            <c:ext xmlns:c16="http://schemas.microsoft.com/office/drawing/2014/chart" uri="{C3380CC4-5D6E-409C-BE32-E72D297353CC}">
              <c16:uniqueId val="{00000000-2DB8-4EE4-B836-7277FC478D77}"/>
            </c:ext>
          </c:extLst>
        </c:ser>
        <c:dLbls>
          <c:showLegendKey val="0"/>
          <c:showVal val="0"/>
          <c:showCatName val="0"/>
          <c:showSerName val="0"/>
          <c:showPercent val="0"/>
          <c:showBubbleSize val="0"/>
        </c:dLbls>
        <c:gapWidth val="115"/>
        <c:overlap val="-20"/>
        <c:axId val="135168216"/>
        <c:axId val="1"/>
      </c:barChart>
      <c:catAx>
        <c:axId val="135168216"/>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516821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HAB Core Measures: HIV Viral Load Suppression</c:v>
                </c:pt>
              </c:strCache>
            </c:strRef>
          </c:tx>
          <c:invertIfNegative val="0"/>
          <c:dPt>
            <c:idx val="0"/>
            <c:invertIfNegative val="0"/>
            <c:bubble3D val="0"/>
            <c:spPr>
              <a:solidFill>
                <a:srgbClr val="C00000"/>
              </a:solidFill>
            </c:spPr>
            <c:extLst>
              <c:ext xmlns:c16="http://schemas.microsoft.com/office/drawing/2014/chart" uri="{C3380CC4-5D6E-409C-BE32-E72D297353CC}">
                <c16:uniqueId val="{00000001-159D-4D7A-9003-861D017F8AEA}"/>
              </c:ext>
            </c:extLst>
          </c:dPt>
          <c:dPt>
            <c:idx val="1"/>
            <c:invertIfNegative val="0"/>
            <c:bubble3D val="0"/>
            <c:spPr>
              <a:solidFill>
                <a:srgbClr val="C00000"/>
              </a:solidFill>
            </c:spPr>
            <c:extLst>
              <c:ext xmlns:c16="http://schemas.microsoft.com/office/drawing/2014/chart" uri="{C3380CC4-5D6E-409C-BE32-E72D297353CC}">
                <c16:uniqueId val="{00000003-159D-4D7A-9003-861D017F8AEA}"/>
              </c:ext>
            </c:extLst>
          </c:dPt>
          <c:dPt>
            <c:idx val="2"/>
            <c:invertIfNegative val="0"/>
            <c:bubble3D val="0"/>
            <c:spPr>
              <a:solidFill>
                <a:srgbClr val="C00000"/>
              </a:solidFill>
            </c:spPr>
            <c:extLst>
              <c:ext xmlns:c16="http://schemas.microsoft.com/office/drawing/2014/chart" uri="{C3380CC4-5D6E-409C-BE32-E72D297353CC}">
                <c16:uniqueId val="{00000005-159D-4D7A-9003-861D017F8AEA}"/>
              </c:ext>
            </c:extLst>
          </c:dPt>
          <c:dPt>
            <c:idx val="3"/>
            <c:invertIfNegative val="0"/>
            <c:bubble3D val="0"/>
            <c:spPr>
              <a:solidFill>
                <a:srgbClr val="C00000"/>
              </a:solidFill>
            </c:spPr>
            <c:extLst>
              <c:ext xmlns:c16="http://schemas.microsoft.com/office/drawing/2014/chart" uri="{C3380CC4-5D6E-409C-BE32-E72D297353CC}">
                <c16:uniqueId val="{00000007-159D-4D7A-9003-861D017F8AEA}"/>
              </c:ext>
            </c:extLst>
          </c:dPt>
          <c:dPt>
            <c:idx val="4"/>
            <c:invertIfNegative val="0"/>
            <c:bubble3D val="0"/>
            <c:spPr>
              <a:solidFill>
                <a:srgbClr val="C00000"/>
              </a:solidFill>
            </c:spPr>
            <c:extLst>
              <c:ext xmlns:c16="http://schemas.microsoft.com/office/drawing/2014/chart" uri="{C3380CC4-5D6E-409C-BE32-E72D297353CC}">
                <c16:uniqueId val="{00000009-159D-4D7A-9003-861D017F8AEA}"/>
              </c:ext>
            </c:extLst>
          </c:dPt>
          <c:cat>
            <c:strRef>
              <c:f>(Sheet1!$A$2:$A$4,Sheet1!$A$6,Sheet1!$A$9)</c:f>
              <c:strCache>
                <c:ptCount val="5"/>
                <c:pt idx="0">
                  <c:v>OAHS Non-MAI</c:v>
                </c:pt>
                <c:pt idx="1">
                  <c:v>OAHS MAI</c:v>
                </c:pt>
                <c:pt idx="2">
                  <c:v>Oral Health</c:v>
                </c:pt>
                <c:pt idx="3">
                  <c:v>Med. Case Mgt</c:v>
                </c:pt>
                <c:pt idx="4">
                  <c:v>Referral for Hlth &amp; Support</c:v>
                </c:pt>
              </c:strCache>
            </c:strRef>
          </c:cat>
          <c:val>
            <c:numRef>
              <c:f>(Sheet1!$C$2:$C$4,Sheet1!$C$6,Sheet1!$C$9)</c:f>
              <c:numCache>
                <c:formatCode>0.00%</c:formatCode>
                <c:ptCount val="5"/>
                <c:pt idx="0">
                  <c:v>0.71319999999999995</c:v>
                </c:pt>
                <c:pt idx="1">
                  <c:v>0.52569999999999995</c:v>
                </c:pt>
                <c:pt idx="2">
                  <c:v>0.84109999999999996</c:v>
                </c:pt>
                <c:pt idx="3">
                  <c:v>0.74860000000000004</c:v>
                </c:pt>
                <c:pt idx="4">
                  <c:v>0.71319999999999995</c:v>
                </c:pt>
              </c:numCache>
            </c:numRef>
          </c:val>
          <c:extLst>
            <c:ext xmlns:c16="http://schemas.microsoft.com/office/drawing/2014/chart" uri="{C3380CC4-5D6E-409C-BE32-E72D297353CC}">
              <c16:uniqueId val="{0000000A-159D-4D7A-9003-861D017F8AEA}"/>
            </c:ext>
          </c:extLst>
        </c:ser>
        <c:dLbls>
          <c:showLegendKey val="0"/>
          <c:showVal val="0"/>
          <c:showCatName val="0"/>
          <c:showSerName val="0"/>
          <c:showPercent val="0"/>
          <c:showBubbleSize val="0"/>
        </c:dLbls>
        <c:gapWidth val="150"/>
        <c:axId val="95236864"/>
        <c:axId val="95238400"/>
      </c:barChart>
      <c:catAx>
        <c:axId val="95236864"/>
        <c:scaling>
          <c:orientation val="minMax"/>
        </c:scaling>
        <c:delete val="0"/>
        <c:axPos val="b"/>
        <c:numFmt formatCode="General" sourceLinked="0"/>
        <c:majorTickMark val="out"/>
        <c:minorTickMark val="none"/>
        <c:tickLblPos val="nextTo"/>
        <c:txPr>
          <a:bodyPr/>
          <a:lstStyle/>
          <a:p>
            <a:pPr>
              <a:defRPr b="1" i="0" baseline="0"/>
            </a:pPr>
            <a:endParaRPr lang="en-US"/>
          </a:p>
        </c:txPr>
        <c:crossAx val="95238400"/>
        <c:crosses val="autoZero"/>
        <c:auto val="1"/>
        <c:lblAlgn val="ctr"/>
        <c:lblOffset val="100"/>
        <c:noMultiLvlLbl val="0"/>
      </c:catAx>
      <c:valAx>
        <c:axId val="95238400"/>
        <c:scaling>
          <c:orientation val="minMax"/>
        </c:scaling>
        <c:delete val="0"/>
        <c:axPos val="l"/>
        <c:majorGridlines/>
        <c:numFmt formatCode="0.00%" sourceLinked="1"/>
        <c:majorTickMark val="out"/>
        <c:minorTickMark val="none"/>
        <c:tickLblPos val="nextTo"/>
        <c:crossAx val="9523686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22785195328847E-2"/>
          <c:y val="2.9485643266507912E-2"/>
          <c:w val="0.93148446118148276"/>
          <c:h val="0.8588567470511369"/>
        </c:manualLayout>
      </c:layout>
      <c:barChart>
        <c:barDir val="col"/>
        <c:grouping val="clustered"/>
        <c:varyColors val="0"/>
        <c:ser>
          <c:idx val="0"/>
          <c:order val="0"/>
          <c:tx>
            <c:strRef>
              <c:f>Sheet1!$B$1</c:f>
              <c:strCache>
                <c:ptCount val="1"/>
                <c:pt idx="0">
                  <c:v>HHS Measure: Retention in HIV Medical Care</c:v>
                </c:pt>
              </c:strCache>
            </c:strRef>
          </c:tx>
          <c:invertIfNegative val="0"/>
          <c:cat>
            <c:strRef>
              <c:f>Sheet1!$A$2:$A$13</c:f>
              <c:strCache>
                <c:ptCount val="12"/>
                <c:pt idx="0">
                  <c:v>OAHS Non-MAI</c:v>
                </c:pt>
                <c:pt idx="1">
                  <c:v>OAHS MAI</c:v>
                </c:pt>
                <c:pt idx="2">
                  <c:v>Oral Health</c:v>
                </c:pt>
                <c:pt idx="3">
                  <c:v>Med. Nutrition</c:v>
                </c:pt>
                <c:pt idx="4">
                  <c:v>Med. Case Mgt</c:v>
                </c:pt>
                <c:pt idx="5">
                  <c:v>Mental Health</c:v>
                </c:pt>
                <c:pt idx="6">
                  <c:v>Substance Abuse</c:v>
                </c:pt>
                <c:pt idx="7">
                  <c:v>Referral for Hlth &amp; Support</c:v>
                </c:pt>
                <c:pt idx="8">
                  <c:v>Psychosocial</c:v>
                </c:pt>
                <c:pt idx="9">
                  <c:v>Med. Transportation</c:v>
                </c:pt>
                <c:pt idx="10">
                  <c:v>Linguistics</c:v>
                </c:pt>
                <c:pt idx="11">
                  <c:v>Childcare</c:v>
                </c:pt>
              </c:strCache>
            </c:strRef>
          </c:cat>
          <c:val>
            <c:numRef>
              <c:f>Sheet1!$B$2:$B$13</c:f>
              <c:numCache>
                <c:formatCode>0.00%</c:formatCode>
                <c:ptCount val="12"/>
                <c:pt idx="0">
                  <c:v>0.71079999999999999</c:v>
                </c:pt>
                <c:pt idx="1">
                  <c:v>0.71079999999999999</c:v>
                </c:pt>
                <c:pt idx="2">
                  <c:v>0.80979999999999996</c:v>
                </c:pt>
                <c:pt idx="3">
                  <c:v>0.74390000000000001</c:v>
                </c:pt>
                <c:pt idx="4">
                  <c:v>0.68540000000000001</c:v>
                </c:pt>
                <c:pt idx="5">
                  <c:v>0.73160000000000003</c:v>
                </c:pt>
                <c:pt idx="6">
                  <c:v>0.71830000000000005</c:v>
                </c:pt>
                <c:pt idx="7" formatCode="0%">
                  <c:v>0.8</c:v>
                </c:pt>
                <c:pt idx="8">
                  <c:v>0.68979999999999997</c:v>
                </c:pt>
                <c:pt idx="9">
                  <c:v>0.63290000000000002</c:v>
                </c:pt>
                <c:pt idx="10">
                  <c:v>0.84970000000000001</c:v>
                </c:pt>
                <c:pt idx="11" formatCode="0%">
                  <c:v>0.7</c:v>
                </c:pt>
              </c:numCache>
            </c:numRef>
          </c:val>
          <c:extLst>
            <c:ext xmlns:c16="http://schemas.microsoft.com/office/drawing/2014/chart" uri="{C3380CC4-5D6E-409C-BE32-E72D297353CC}">
              <c16:uniqueId val="{00000000-1908-4FEA-9625-F1AB14D9ACA4}"/>
            </c:ext>
          </c:extLst>
        </c:ser>
        <c:dLbls>
          <c:showLegendKey val="0"/>
          <c:showVal val="0"/>
          <c:showCatName val="0"/>
          <c:showSerName val="0"/>
          <c:showPercent val="0"/>
          <c:showBubbleSize val="0"/>
        </c:dLbls>
        <c:gapWidth val="150"/>
        <c:axId val="95168768"/>
        <c:axId val="95256576"/>
      </c:barChart>
      <c:catAx>
        <c:axId val="95168768"/>
        <c:scaling>
          <c:orientation val="minMax"/>
        </c:scaling>
        <c:delete val="0"/>
        <c:axPos val="b"/>
        <c:numFmt formatCode="General" sourceLinked="0"/>
        <c:majorTickMark val="out"/>
        <c:minorTickMark val="none"/>
        <c:tickLblPos val="nextTo"/>
        <c:txPr>
          <a:bodyPr/>
          <a:lstStyle/>
          <a:p>
            <a:pPr>
              <a:defRPr b="1" i="0" baseline="0"/>
            </a:pPr>
            <a:endParaRPr lang="en-US"/>
          </a:p>
        </c:txPr>
        <c:crossAx val="95256576"/>
        <c:crosses val="autoZero"/>
        <c:auto val="1"/>
        <c:lblAlgn val="ctr"/>
        <c:lblOffset val="100"/>
        <c:noMultiLvlLbl val="0"/>
      </c:catAx>
      <c:valAx>
        <c:axId val="95256576"/>
        <c:scaling>
          <c:orientation val="minMax"/>
        </c:scaling>
        <c:delete val="0"/>
        <c:axPos val="l"/>
        <c:majorGridlines/>
        <c:numFmt formatCode="0.00%" sourceLinked="1"/>
        <c:majorTickMark val="out"/>
        <c:minorTickMark val="none"/>
        <c:tickLblPos val="nextTo"/>
        <c:crossAx val="95168768"/>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401065020920056"/>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581-4747-BAEA-53642F67EBDB}"/>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581-4747-BAEA-53642F67EBDB}"/>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581-4747-BAEA-53642F67EBD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Transgender</c:v>
                </c:pt>
              </c:strCache>
            </c:strRef>
          </c:cat>
          <c:val>
            <c:numRef>
              <c:f>Sheet1!$B$2:$B$4</c:f>
              <c:numCache>
                <c:formatCode>General</c:formatCode>
                <c:ptCount val="3"/>
                <c:pt idx="0">
                  <c:v>70</c:v>
                </c:pt>
                <c:pt idx="1">
                  <c:v>28</c:v>
                </c:pt>
                <c:pt idx="2">
                  <c:v>2</c:v>
                </c:pt>
              </c:numCache>
            </c:numRef>
          </c:val>
          <c:extLst>
            <c:ext xmlns:c16="http://schemas.microsoft.com/office/drawing/2014/chart" uri="{C3380CC4-5D6E-409C-BE32-E72D297353CC}">
              <c16:uniqueId val="{00000000-B79C-4190-B914-C9EEA2E3E0B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A735-4AC3-9408-D87681B6E4F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E2AE-4F1A-80F0-4C835248FBFE}"/>
              </c:ext>
            </c:extLst>
          </c:dPt>
          <c:dPt>
            <c:idx val="2"/>
            <c:bubble3D val="0"/>
            <c:explosion val="1"/>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2AE-4F1A-80F0-4C835248FBFE}"/>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A735-4AC3-9408-D87681B6E4F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Less than 13</c:v>
                </c:pt>
                <c:pt idx="1">
                  <c:v>13-19</c:v>
                </c:pt>
                <c:pt idx="2">
                  <c:v>20-44</c:v>
                </c:pt>
                <c:pt idx="3">
                  <c:v>45 and older</c:v>
                </c:pt>
              </c:strCache>
            </c:strRef>
          </c:cat>
          <c:val>
            <c:numRef>
              <c:f>Sheet1!$B$2:$B$5</c:f>
              <c:numCache>
                <c:formatCode>General</c:formatCode>
                <c:ptCount val="4"/>
                <c:pt idx="0">
                  <c:v>0</c:v>
                </c:pt>
                <c:pt idx="1">
                  <c:v>0.1</c:v>
                </c:pt>
                <c:pt idx="2">
                  <c:v>28.5</c:v>
                </c:pt>
                <c:pt idx="3">
                  <c:v>71.400000000000006</c:v>
                </c:pt>
              </c:numCache>
            </c:numRef>
          </c:val>
          <c:extLst>
            <c:ext xmlns:c16="http://schemas.microsoft.com/office/drawing/2014/chart" uri="{C3380CC4-5D6E-409C-BE32-E72D297353CC}">
              <c16:uniqueId val="{00000000-E2AE-4F1A-80F0-4C835248FBF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Race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DDE-4358-A3B2-45392183230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DDE-4358-A3B2-453921832301}"/>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DDE-4358-A3B2-453921832301}"/>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BDDE-4358-A3B2-453921832301}"/>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BDDE-4358-A3B2-453921832301}"/>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BDDE-4358-A3B2-4539218323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Black or African American</c:v>
                </c:pt>
                <c:pt idx="1">
                  <c:v>White</c:v>
                </c:pt>
                <c:pt idx="2">
                  <c:v>More than one race</c:v>
                </c:pt>
                <c:pt idx="3">
                  <c:v>Unknown</c:v>
                </c:pt>
                <c:pt idx="4">
                  <c:v>Hispanic/Latino(a)</c:v>
                </c:pt>
                <c:pt idx="5">
                  <c:v>Other</c:v>
                </c:pt>
              </c:strCache>
            </c:strRef>
          </c:cat>
          <c:val>
            <c:numRef>
              <c:f>Sheet1!$B$2:$B$7</c:f>
              <c:numCache>
                <c:formatCode>General</c:formatCode>
                <c:ptCount val="6"/>
                <c:pt idx="0">
                  <c:v>26</c:v>
                </c:pt>
                <c:pt idx="1">
                  <c:v>47</c:v>
                </c:pt>
                <c:pt idx="2">
                  <c:v>1.2</c:v>
                </c:pt>
                <c:pt idx="3">
                  <c:v>5</c:v>
                </c:pt>
                <c:pt idx="4">
                  <c:v>19</c:v>
                </c:pt>
                <c:pt idx="5">
                  <c:v>1.8</c:v>
                </c:pt>
              </c:numCache>
            </c:numRef>
          </c:val>
          <c:extLst>
            <c:ext xmlns:c16="http://schemas.microsoft.com/office/drawing/2014/chart" uri="{C3380CC4-5D6E-409C-BE32-E72D297353CC}">
              <c16:uniqueId val="{00000000-CD95-4EED-A98D-FEEF5F61D24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dirty="0"/>
              <a:t>Exposure Category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52534044128354"/>
          <c:y val="0.10269771746910358"/>
          <c:w val="0.64455216047667074"/>
          <c:h val="0.69482501370546967"/>
        </c:manualLayout>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64E-40AF-810B-BACEE684F88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64E-40AF-810B-BACEE684F884}"/>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764E-40AF-810B-BACEE684F884}"/>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764E-40AF-810B-BACEE684F884}"/>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764E-40AF-810B-BACEE684F884}"/>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764E-40AF-810B-BACEE684F884}"/>
              </c:ext>
            </c:extLst>
          </c:dPt>
          <c:dLbls>
            <c:dLbl>
              <c:idx val="0"/>
              <c:tx>
                <c:rich>
                  <a:bodyPr/>
                  <a:lstStyle/>
                  <a:p>
                    <a:r>
                      <a:rPr lang="en-US" baseline="0" dirty="0"/>
                      <a:t>
</a:t>
                    </a:r>
                    <a:fld id="{77E1125D-9AF3-4E25-B2AD-67C73BCC9C1C}"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4E-40AF-810B-BACEE684F884}"/>
                </c:ext>
              </c:extLst>
            </c:dLbl>
            <c:dLbl>
              <c:idx val="1"/>
              <c:tx>
                <c:rich>
                  <a:bodyPr/>
                  <a:lstStyle/>
                  <a:p>
                    <a:fld id="{E04382E1-3B91-437C-858B-C995898D73A0}" type="PERCENTAGE">
                      <a:rPr lang="en-US" baseline="0" smtClean="0"/>
                      <a:pPr/>
                      <a:t>[PERCENTAGE]</a:t>
                    </a:fld>
                    <a:endParaRPr lang="en-US"/>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4E-40AF-810B-BACEE684F884}"/>
                </c:ext>
              </c:extLst>
            </c:dLbl>
            <c:dLbl>
              <c:idx val="2"/>
              <c:tx>
                <c:rich>
                  <a:bodyPr/>
                  <a:lstStyle/>
                  <a:p>
                    <a:r>
                      <a:rPr lang="en-US" baseline="0" dirty="0"/>
                      <a:t>
</a:t>
                    </a:r>
                    <a:fld id="{48FF97A3-E98A-462C-AEC9-40DCD0BCC44B}"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64E-40AF-810B-BACEE684F884}"/>
                </c:ext>
              </c:extLst>
            </c:dLbl>
            <c:dLbl>
              <c:idx val="3"/>
              <c:layout>
                <c:manualLayout>
                  <c:x val="5.6014990452242716E-2"/>
                  <c:y val="-0.15267836976288773"/>
                </c:manualLayout>
              </c:layout>
              <c:tx>
                <c:rich>
                  <a:bodyPr/>
                  <a:lstStyle/>
                  <a:p>
                    <a:r>
                      <a:rPr lang="en-US" baseline="0" dirty="0"/>
                      <a:t>
</a:t>
                    </a:r>
                    <a:fld id="{24F28615-6E60-4505-A746-DD2EECC7B161}"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64E-40AF-810B-BACEE684F884}"/>
                </c:ext>
              </c:extLst>
            </c:dLbl>
            <c:dLbl>
              <c:idx val="4"/>
              <c:tx>
                <c:rich>
                  <a:bodyPr/>
                  <a:lstStyle/>
                  <a:p>
                    <a:r>
                      <a:rPr lang="en-US" baseline="0" dirty="0"/>
                      <a:t>
</a:t>
                    </a:r>
                    <a:fld id="{C405947D-3C5E-4057-93A5-C203763F1CDE}"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64E-40AF-810B-BACEE684F884}"/>
                </c:ext>
              </c:extLst>
            </c:dLbl>
            <c:dLbl>
              <c:idx val="5"/>
              <c:tx>
                <c:rich>
                  <a:bodyPr/>
                  <a:lstStyle/>
                  <a:p>
                    <a:r>
                      <a:rPr lang="en-US" baseline="0" dirty="0"/>
                      <a:t>
</a:t>
                    </a:r>
                    <a:fld id="{6457A58E-11D4-4E89-97DB-448F22B9C210}"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64E-40AF-810B-BACEE684F88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MSM</c:v>
                </c:pt>
                <c:pt idx="1">
                  <c:v>IDU</c:v>
                </c:pt>
                <c:pt idx="2">
                  <c:v>Perinatal Transmission</c:v>
                </c:pt>
                <c:pt idx="3">
                  <c:v>Risk factor not reported/identified</c:v>
                </c:pt>
                <c:pt idx="4">
                  <c:v>Hetrosexual Contact</c:v>
                </c:pt>
                <c:pt idx="5">
                  <c:v>Other</c:v>
                </c:pt>
              </c:strCache>
            </c:strRef>
          </c:cat>
          <c:val>
            <c:numRef>
              <c:f>Sheet1!$B$2:$B$7</c:f>
              <c:numCache>
                <c:formatCode>General</c:formatCode>
                <c:ptCount val="6"/>
                <c:pt idx="0">
                  <c:v>47.3</c:v>
                </c:pt>
                <c:pt idx="1">
                  <c:v>8.8000000000000007</c:v>
                </c:pt>
                <c:pt idx="2">
                  <c:v>1.3</c:v>
                </c:pt>
                <c:pt idx="3">
                  <c:v>4.0999999999999996</c:v>
                </c:pt>
                <c:pt idx="4">
                  <c:v>42.7</c:v>
                </c:pt>
                <c:pt idx="5">
                  <c:v>1.91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Exposure Category</c:v>
                      </c:pt>
                    </c:strCache>
                  </c:strRef>
                </c15:tx>
              </c15:filteredSeriesTitle>
            </c:ext>
            <c:ext xmlns:c16="http://schemas.microsoft.com/office/drawing/2014/chart" uri="{C3380CC4-5D6E-409C-BE32-E72D297353CC}">
              <c16:uniqueId val="{0000000C-764E-40AF-810B-BACEE684F88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Sheet1!$A$37</c:f>
              <c:strCache>
                <c:ptCount val="1"/>
                <c:pt idx="0">
                  <c:v>Dental Clients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Sheet1!$B$36:$D$36</c:f>
              <c:strCache>
                <c:ptCount val="3"/>
                <c:pt idx="0">
                  <c:v>Undetectable Viral Load</c:v>
                </c:pt>
                <c:pt idx="1">
                  <c:v>Retained in Care</c:v>
                </c:pt>
                <c:pt idx="2">
                  <c:v>Medication Adherence </c:v>
                </c:pt>
              </c:strCache>
            </c:strRef>
          </c:cat>
          <c:val>
            <c:numRef>
              <c:f>Sheet1!$B$37:$D$37</c:f>
              <c:numCache>
                <c:formatCode>0.00%</c:formatCode>
                <c:ptCount val="3"/>
                <c:pt idx="0">
                  <c:v>0.89190391459074736</c:v>
                </c:pt>
                <c:pt idx="1">
                  <c:v>0.90593607305936075</c:v>
                </c:pt>
                <c:pt idx="2">
                  <c:v>0.91158955565735222</c:v>
                </c:pt>
              </c:numCache>
            </c:numRef>
          </c:val>
          <c:extLst>
            <c:ext xmlns:c16="http://schemas.microsoft.com/office/drawing/2014/chart" uri="{C3380CC4-5D6E-409C-BE32-E72D297353CC}">
              <c16:uniqueId val="{00000000-8A90-4C6B-BE13-776A530D5BF2}"/>
            </c:ext>
          </c:extLst>
        </c:ser>
        <c:ser>
          <c:idx val="1"/>
          <c:order val="1"/>
          <c:tx>
            <c:strRef>
              <c:f>Sheet1!$A$38</c:f>
              <c:strCache>
                <c:ptCount val="1"/>
                <c:pt idx="0">
                  <c:v>Non Dental Clients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Sheet1!$B$36:$D$36</c:f>
              <c:strCache>
                <c:ptCount val="3"/>
                <c:pt idx="0">
                  <c:v>Undetectable Viral Load</c:v>
                </c:pt>
                <c:pt idx="1">
                  <c:v>Retained in Care</c:v>
                </c:pt>
                <c:pt idx="2">
                  <c:v>Medication Adherence </c:v>
                </c:pt>
              </c:strCache>
            </c:strRef>
          </c:cat>
          <c:val>
            <c:numRef>
              <c:f>Sheet1!$B$38:$D$38</c:f>
              <c:numCache>
                <c:formatCode>0.00%</c:formatCode>
                <c:ptCount val="3"/>
                <c:pt idx="0">
                  <c:v>0.84851353910244276</c:v>
                </c:pt>
                <c:pt idx="1">
                  <c:v>0.75491915059419445</c:v>
                </c:pt>
                <c:pt idx="2">
                  <c:v>0.70768319178352757</c:v>
                </c:pt>
              </c:numCache>
            </c:numRef>
          </c:val>
          <c:extLst>
            <c:ext xmlns:c16="http://schemas.microsoft.com/office/drawing/2014/chart" uri="{C3380CC4-5D6E-409C-BE32-E72D297353CC}">
              <c16:uniqueId val="{00000001-8A90-4C6B-BE13-776A530D5BF2}"/>
            </c:ext>
          </c:extLst>
        </c:ser>
        <c:ser>
          <c:idx val="2"/>
          <c:order val="2"/>
          <c:tx>
            <c:strRef>
              <c:f>Sheet1!$A$39</c:f>
              <c:strCache>
                <c:ptCount val="1"/>
                <c:pt idx="0">
                  <c:v>EMA Average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Sheet1!$B$36:$D$36</c:f>
              <c:strCache>
                <c:ptCount val="3"/>
                <c:pt idx="0">
                  <c:v>Undetectable Viral Load</c:v>
                </c:pt>
                <c:pt idx="1">
                  <c:v>Retained in Care</c:v>
                </c:pt>
                <c:pt idx="2">
                  <c:v>Medication Adherence </c:v>
                </c:pt>
              </c:strCache>
            </c:strRef>
          </c:cat>
          <c:val>
            <c:numRef>
              <c:f>Sheet1!$B$39:$D$39</c:f>
              <c:numCache>
                <c:formatCode>0.00%</c:formatCode>
                <c:ptCount val="3"/>
                <c:pt idx="0">
                  <c:v>0.86146898658520388</c:v>
                </c:pt>
                <c:pt idx="1">
                  <c:v>0.80021848969001774</c:v>
                </c:pt>
                <c:pt idx="2">
                  <c:v>0.7691139939276842</c:v>
                </c:pt>
              </c:numCache>
            </c:numRef>
          </c:val>
          <c:extLst>
            <c:ext xmlns:c16="http://schemas.microsoft.com/office/drawing/2014/chart" uri="{C3380CC4-5D6E-409C-BE32-E72D297353CC}">
              <c16:uniqueId val="{00000002-8A90-4C6B-BE13-776A530D5BF2}"/>
            </c:ext>
          </c:extLst>
        </c:ser>
        <c:dLbls>
          <c:dLblPos val="outEnd"/>
          <c:showLegendKey val="0"/>
          <c:showVal val="1"/>
          <c:showCatName val="0"/>
          <c:showSerName val="0"/>
          <c:showPercent val="0"/>
          <c:showBubbleSize val="0"/>
        </c:dLbls>
        <c:gapWidth val="219"/>
        <c:overlap val="-27"/>
        <c:axId val="534341672"/>
        <c:axId val="534343640"/>
      </c:barChart>
      <c:catAx>
        <c:axId val="53434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43640"/>
        <c:crosses val="autoZero"/>
        <c:auto val="1"/>
        <c:lblAlgn val="ctr"/>
        <c:lblOffset val="100"/>
        <c:noMultiLvlLbl val="0"/>
      </c:catAx>
      <c:valAx>
        <c:axId val="534343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41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0.20678</cdr:x>
      <cdr:y>0.03763</cdr:y>
    </cdr:from>
    <cdr:to>
      <cdr:x>0.23163</cdr:x>
      <cdr:y>0.1108</cdr:y>
    </cdr:to>
    <cdr:cxnSp macro="">
      <cdr:nvCxnSpPr>
        <cdr:cNvPr id="3" name="Straight Arrow Connector 2">
          <a:extLst xmlns:a="http://schemas.openxmlformats.org/drawingml/2006/main">
            <a:ext uri="{FF2B5EF4-FFF2-40B4-BE49-F238E27FC236}">
              <a16:creationId xmlns:a16="http://schemas.microsoft.com/office/drawing/2014/main" id="{9A0190ED-3FFB-4ACF-9B17-5F34EA1574C2}"/>
            </a:ext>
          </a:extLst>
        </cdr:cNvPr>
        <cdr:cNvCxnSpPr/>
      </cdr:nvCxnSpPr>
      <cdr:spPr>
        <a:xfrm xmlns:a="http://schemas.openxmlformats.org/drawingml/2006/main">
          <a:off x="2174421" y="163739"/>
          <a:ext cx="261258" cy="318407"/>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0.82013</cdr:x>
      <cdr:y>0.0245</cdr:y>
    </cdr:from>
    <cdr:to>
      <cdr:x>0.84498</cdr:x>
      <cdr:y>0.07891</cdr:y>
    </cdr:to>
    <cdr:cxnSp macro="">
      <cdr:nvCxnSpPr>
        <cdr:cNvPr id="5" name="Straight Arrow Connector 4">
          <a:extLst xmlns:a="http://schemas.openxmlformats.org/drawingml/2006/main">
            <a:ext uri="{FF2B5EF4-FFF2-40B4-BE49-F238E27FC236}">
              <a16:creationId xmlns:a16="http://schemas.microsoft.com/office/drawing/2014/main" id="{B9F40D7C-863D-4FFC-97BC-88FBD106706E}"/>
            </a:ext>
          </a:extLst>
        </cdr:cNvPr>
        <cdr:cNvCxnSpPr/>
      </cdr:nvCxnSpPr>
      <cdr:spPr>
        <a:xfrm xmlns:a="http://schemas.openxmlformats.org/drawingml/2006/main">
          <a:off x="8624207" y="106590"/>
          <a:ext cx="261257" cy="236764"/>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0.26579</cdr:x>
      <cdr:y>0.03951</cdr:y>
    </cdr:from>
    <cdr:to>
      <cdr:x>0.28597</cdr:x>
      <cdr:y>0.1033</cdr:y>
    </cdr:to>
    <cdr:cxnSp macro="">
      <cdr:nvCxnSpPr>
        <cdr:cNvPr id="7" name="Straight Arrow Connector 6">
          <a:extLst xmlns:a="http://schemas.openxmlformats.org/drawingml/2006/main">
            <a:ext uri="{FF2B5EF4-FFF2-40B4-BE49-F238E27FC236}">
              <a16:creationId xmlns:a16="http://schemas.microsoft.com/office/drawing/2014/main" id="{9FC823F8-FC30-4FE1-9AF0-131749D37D11}"/>
            </a:ext>
          </a:extLst>
        </cdr:cNvPr>
        <cdr:cNvCxnSpPr/>
      </cdr:nvCxnSpPr>
      <cdr:spPr>
        <a:xfrm xmlns:a="http://schemas.openxmlformats.org/drawingml/2006/main" flipH="1">
          <a:off x="2794907" y="171904"/>
          <a:ext cx="212271" cy="277586"/>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0.88613</cdr:x>
      <cdr:y>0.02637</cdr:y>
    </cdr:from>
    <cdr:to>
      <cdr:x>0.90399</cdr:x>
      <cdr:y>0.07516</cdr:y>
    </cdr:to>
    <cdr:cxnSp macro="">
      <cdr:nvCxnSpPr>
        <cdr:cNvPr id="9" name="Straight Arrow Connector 8">
          <a:extLst xmlns:a="http://schemas.openxmlformats.org/drawingml/2006/main">
            <a:ext uri="{FF2B5EF4-FFF2-40B4-BE49-F238E27FC236}">
              <a16:creationId xmlns:a16="http://schemas.microsoft.com/office/drawing/2014/main" id="{2CC7DBCA-CAF7-4321-95C5-DF35D5F22E7A}"/>
            </a:ext>
          </a:extLst>
        </cdr:cNvPr>
        <cdr:cNvCxnSpPr/>
      </cdr:nvCxnSpPr>
      <cdr:spPr>
        <a:xfrm xmlns:a="http://schemas.openxmlformats.org/drawingml/2006/main" flipH="1">
          <a:off x="9318173" y="114754"/>
          <a:ext cx="187777" cy="212272"/>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0.24793</cdr:x>
      <cdr:y>0.04138</cdr:y>
    </cdr:from>
    <cdr:to>
      <cdr:x>0.24871</cdr:x>
      <cdr:y>0.10518</cdr:y>
    </cdr:to>
    <cdr:cxnSp macro="">
      <cdr:nvCxnSpPr>
        <cdr:cNvPr id="14" name="Straight Arrow Connector 13">
          <a:extLst xmlns:a="http://schemas.openxmlformats.org/drawingml/2006/main">
            <a:ext uri="{FF2B5EF4-FFF2-40B4-BE49-F238E27FC236}">
              <a16:creationId xmlns:a16="http://schemas.microsoft.com/office/drawing/2014/main" id="{2CBAF601-316D-42FA-9691-7C4E4168ACFF}"/>
            </a:ext>
          </a:extLst>
        </cdr:cNvPr>
        <cdr:cNvCxnSpPr/>
      </cdr:nvCxnSpPr>
      <cdr:spPr>
        <a:xfrm xmlns:a="http://schemas.openxmlformats.org/drawingml/2006/main">
          <a:off x="2607128" y="180068"/>
          <a:ext cx="8165" cy="277586"/>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0.86594</cdr:x>
      <cdr:y>0.01699</cdr:y>
    </cdr:from>
    <cdr:to>
      <cdr:x>0.86594</cdr:x>
      <cdr:y>0.06953</cdr:y>
    </cdr:to>
    <cdr:cxnSp macro="">
      <cdr:nvCxnSpPr>
        <cdr:cNvPr id="16" name="Straight Arrow Connector 15">
          <a:extLst xmlns:a="http://schemas.openxmlformats.org/drawingml/2006/main">
            <a:ext uri="{FF2B5EF4-FFF2-40B4-BE49-F238E27FC236}">
              <a16:creationId xmlns:a16="http://schemas.microsoft.com/office/drawing/2014/main" id="{694E15CC-55AF-4B5A-BF79-CF5B5E46B9AC}"/>
            </a:ext>
          </a:extLst>
        </cdr:cNvPr>
        <cdr:cNvCxnSpPr/>
      </cdr:nvCxnSpPr>
      <cdr:spPr>
        <a:xfrm xmlns:a="http://schemas.openxmlformats.org/drawingml/2006/main">
          <a:off x="9105900" y="73933"/>
          <a:ext cx="0" cy="228600"/>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B7CC2-550F-4FB1-9EC5-65565908D551}"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CD42D-602B-4155-8508-71D83862AA3E}" type="slidenum">
              <a:rPr lang="en-US" smtClean="0"/>
              <a:t>‹#›</a:t>
            </a:fld>
            <a:endParaRPr lang="en-US"/>
          </a:p>
        </p:txBody>
      </p:sp>
    </p:spTree>
    <p:extLst>
      <p:ext uri="{BB962C8B-B14F-4D97-AF65-F5344CB8AC3E}">
        <p14:creationId xmlns:p14="http://schemas.microsoft.com/office/powerpoint/2010/main" val="313108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70239" indent="-296246">
              <a:defRPr>
                <a:solidFill>
                  <a:schemeClr val="tx1"/>
                </a:solidFill>
                <a:latin typeface="Arial" charset="0"/>
              </a:defRPr>
            </a:lvl2pPr>
            <a:lvl3pPr marL="1184983" indent="-236997">
              <a:defRPr>
                <a:solidFill>
                  <a:schemeClr val="tx1"/>
                </a:solidFill>
                <a:latin typeface="Arial" charset="0"/>
              </a:defRPr>
            </a:lvl3pPr>
            <a:lvl4pPr marL="1658976" indent="-236997">
              <a:defRPr>
                <a:solidFill>
                  <a:schemeClr val="tx1"/>
                </a:solidFill>
                <a:latin typeface="Arial" charset="0"/>
              </a:defRPr>
            </a:lvl4pPr>
            <a:lvl5pPr marL="2132970" indent="-236997">
              <a:defRPr>
                <a:solidFill>
                  <a:schemeClr val="tx1"/>
                </a:solidFill>
                <a:latin typeface="Arial" charset="0"/>
              </a:defRPr>
            </a:lvl5pPr>
            <a:lvl6pPr marL="2606963" indent="-236997" eaLnBrk="0" fontAlgn="base" hangingPunct="0">
              <a:spcBef>
                <a:spcPct val="0"/>
              </a:spcBef>
              <a:spcAft>
                <a:spcPct val="0"/>
              </a:spcAft>
              <a:defRPr>
                <a:solidFill>
                  <a:schemeClr val="tx1"/>
                </a:solidFill>
                <a:latin typeface="Arial" charset="0"/>
              </a:defRPr>
            </a:lvl6pPr>
            <a:lvl7pPr marL="3080956" indent="-236997" eaLnBrk="0" fontAlgn="base" hangingPunct="0">
              <a:spcBef>
                <a:spcPct val="0"/>
              </a:spcBef>
              <a:spcAft>
                <a:spcPct val="0"/>
              </a:spcAft>
              <a:defRPr>
                <a:solidFill>
                  <a:schemeClr val="tx1"/>
                </a:solidFill>
                <a:latin typeface="Arial" charset="0"/>
              </a:defRPr>
            </a:lvl7pPr>
            <a:lvl8pPr marL="3554950" indent="-236997" eaLnBrk="0" fontAlgn="base" hangingPunct="0">
              <a:spcBef>
                <a:spcPct val="0"/>
              </a:spcBef>
              <a:spcAft>
                <a:spcPct val="0"/>
              </a:spcAft>
              <a:defRPr>
                <a:solidFill>
                  <a:schemeClr val="tx1"/>
                </a:solidFill>
                <a:latin typeface="Arial" charset="0"/>
              </a:defRPr>
            </a:lvl8pPr>
            <a:lvl9pPr marL="4028943" indent="-236997" eaLnBrk="0" fontAlgn="base" hangingPunct="0">
              <a:spcBef>
                <a:spcPct val="0"/>
              </a:spcBef>
              <a:spcAft>
                <a:spcPct val="0"/>
              </a:spcAft>
              <a:defRPr>
                <a:solidFill>
                  <a:schemeClr val="tx1"/>
                </a:solidFill>
                <a:latin typeface="Arial" charset="0"/>
              </a:defRPr>
            </a:lvl9pPr>
          </a:lstStyle>
          <a:p>
            <a:pPr defTabSz="931774">
              <a:defRPr/>
            </a:pPr>
            <a:fld id="{20F9FDB1-7615-4236-BB99-4477D7A78321}" type="slidenum">
              <a:rPr lang="en-US" altLang="en-US">
                <a:solidFill>
                  <a:prstClr val="black"/>
                </a:solidFill>
              </a:rPr>
              <a:pPr defTabSz="931774">
                <a:defRPr/>
              </a:pPr>
              <a:t>32</a:t>
            </a:fld>
            <a:endParaRPr lang="en-US" alt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5543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ChangeArrowheads="1" noTextEdit="1"/>
          </p:cNvSpPr>
          <p:nvPr>
            <p:ph type="sldImg"/>
          </p:nvPr>
        </p:nvSpPr>
        <p:spPr>
          <a:xfrm>
            <a:off x="390525" y="685800"/>
            <a:ext cx="6229350" cy="3505200"/>
          </a:xfrm>
          <a:ln/>
        </p:spPr>
      </p:sp>
      <p:sp>
        <p:nvSpPr>
          <p:cNvPr id="492547" name="Rectangle 3"/>
          <p:cNvSpPr>
            <a:spLocks noGrp="1" noChangeArrowheads="1"/>
          </p:cNvSpPr>
          <p:nvPr>
            <p:ph type="body" idx="1"/>
          </p:nvPr>
        </p:nvSpPr>
        <p:spPr>
          <a:xfrm>
            <a:off x="915248" y="4419020"/>
            <a:ext cx="5179907" cy="4191451"/>
          </a:xfrm>
          <a:noFill/>
          <a:ln/>
        </p:spPr>
        <p:txBody>
          <a:bodyPr/>
          <a:lstStyle/>
          <a:p>
            <a:endParaRPr lang="en-US"/>
          </a:p>
        </p:txBody>
      </p:sp>
    </p:spTree>
    <p:extLst>
      <p:ext uri="{BB962C8B-B14F-4D97-AF65-F5344CB8AC3E}">
        <p14:creationId xmlns:p14="http://schemas.microsoft.com/office/powerpoint/2010/main" val="144443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65CD-F307-4175-A437-4C1AF3F9284D}" type="slidenum">
              <a:rPr lang="en-US" smtClean="0"/>
              <a:pPr/>
              <a:t>51</a:t>
            </a:fld>
            <a:endParaRPr lang="en-US"/>
          </a:p>
        </p:txBody>
      </p:sp>
    </p:spTree>
    <p:extLst>
      <p:ext uri="{BB962C8B-B14F-4D97-AF65-F5344CB8AC3E}">
        <p14:creationId xmlns:p14="http://schemas.microsoft.com/office/powerpoint/2010/main" val="351232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already noted OHQOL and mental health</a:t>
            </a:r>
          </a:p>
        </p:txBody>
      </p:sp>
      <p:sp>
        <p:nvSpPr>
          <p:cNvPr id="4" name="Slide Number Placeholder 3"/>
          <p:cNvSpPr>
            <a:spLocks noGrp="1"/>
          </p:cNvSpPr>
          <p:nvPr>
            <p:ph type="sldNum" sz="quarter" idx="5"/>
          </p:nvPr>
        </p:nvSpPr>
        <p:spPr/>
        <p:txBody>
          <a:bodyPr/>
          <a:lstStyle/>
          <a:p>
            <a:fld id="{0DEF15FB-802B-4851-A2E9-312C8A02A0EC}" type="slidenum">
              <a:rPr lang="en-US" smtClean="0"/>
              <a:t>53</a:t>
            </a:fld>
            <a:endParaRPr lang="en-US"/>
          </a:p>
        </p:txBody>
      </p:sp>
    </p:spTree>
    <p:extLst>
      <p:ext uri="{BB962C8B-B14F-4D97-AF65-F5344CB8AC3E}">
        <p14:creationId xmlns:p14="http://schemas.microsoft.com/office/powerpoint/2010/main" val="137971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experienced in 2010 due to cuts in adult </a:t>
            </a:r>
            <a:r>
              <a:rPr lang="en-US" dirty="0" err="1"/>
              <a:t>medicaid</a:t>
            </a:r>
            <a:endParaRPr lang="en-US" dirty="0"/>
          </a:p>
        </p:txBody>
      </p:sp>
      <p:sp>
        <p:nvSpPr>
          <p:cNvPr id="4" name="Slide Number Placeholder 3"/>
          <p:cNvSpPr>
            <a:spLocks noGrp="1"/>
          </p:cNvSpPr>
          <p:nvPr>
            <p:ph type="sldNum" sz="quarter" idx="5"/>
          </p:nvPr>
        </p:nvSpPr>
        <p:spPr/>
        <p:txBody>
          <a:bodyPr/>
          <a:lstStyle/>
          <a:p>
            <a:fld id="{0DEF15FB-802B-4851-A2E9-312C8A02A0EC}" type="slidenum">
              <a:rPr lang="en-US" smtClean="0"/>
              <a:t>54</a:t>
            </a:fld>
            <a:endParaRPr lang="en-US"/>
          </a:p>
        </p:txBody>
      </p:sp>
    </p:spTree>
    <p:extLst>
      <p:ext uri="{BB962C8B-B14F-4D97-AF65-F5344CB8AC3E}">
        <p14:creationId xmlns:p14="http://schemas.microsoft.com/office/powerpoint/2010/main" val="124719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65CD-F307-4175-A437-4C1AF3F9284D}" type="slidenum">
              <a:rPr lang="en-US" smtClean="0"/>
              <a:pPr/>
              <a:t>55</a:t>
            </a:fld>
            <a:endParaRPr lang="en-US"/>
          </a:p>
        </p:txBody>
      </p:sp>
    </p:spTree>
    <p:extLst>
      <p:ext uri="{BB962C8B-B14F-4D97-AF65-F5344CB8AC3E}">
        <p14:creationId xmlns:p14="http://schemas.microsoft.com/office/powerpoint/2010/main" val="73473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Reznik to touch</a:t>
            </a:r>
            <a:r>
              <a:rPr lang="en-US" baseline="0" dirty="0"/>
              <a:t> upon Grady’s legacy of care in this community</a:t>
            </a:r>
          </a:p>
          <a:p>
            <a:endParaRPr lang="en-US" b="0" i="0" baseline="0" dirty="0"/>
          </a:p>
          <a:p>
            <a:pPr defTabSz="931774">
              <a:defRPr/>
            </a:pPr>
            <a:r>
              <a:rPr lang="en-US" dirty="0"/>
              <a:t>Since 1993, Grady’s  Infectious Disease Program (IDP) has been housed here in the Ponce Clinic. Located in the heart of the city, the Ponce Clinic is one of the largest, most comprehensive programs for the treatment of advanced HIV in the United States. </a:t>
            </a:r>
          </a:p>
          <a:p>
            <a:pPr defTabSz="931774">
              <a:defRPr/>
            </a:pPr>
            <a:endParaRPr lang="en-US" dirty="0"/>
          </a:p>
          <a:p>
            <a:pPr defTabSz="931774">
              <a:defRPr/>
            </a:pPr>
            <a:r>
              <a:rPr lang="en-US" dirty="0"/>
              <a:t>More than 60% of people served at the Ponce Clinic have advanced, symptomatic HIV disease.  (64%)</a:t>
            </a:r>
          </a:p>
          <a:p>
            <a:pPr defTabSz="931774">
              <a:defRPr/>
            </a:pPr>
            <a:endParaRPr lang="en-US" dirty="0"/>
          </a:p>
          <a:p>
            <a:pPr defTabSz="931774">
              <a:defRPr/>
            </a:pPr>
            <a:r>
              <a:rPr lang="en-US" dirty="0"/>
              <a:t>The Ponce Clinic is Atlanta’s major provider of care for adults, adolescents and children living with HIV/AIDS – in fact, Grady treats one of our four persons living with AIDS in Georgia. </a:t>
            </a:r>
          </a:p>
          <a:p>
            <a:endParaRPr lang="en-US" dirty="0"/>
          </a:p>
        </p:txBody>
      </p:sp>
      <p:sp>
        <p:nvSpPr>
          <p:cNvPr id="4" name="Slide Number Placeholder 3"/>
          <p:cNvSpPr>
            <a:spLocks noGrp="1"/>
          </p:cNvSpPr>
          <p:nvPr>
            <p:ph type="sldNum" sz="quarter" idx="10"/>
          </p:nvPr>
        </p:nvSpPr>
        <p:spPr/>
        <p:txBody>
          <a:bodyPr/>
          <a:lstStyle/>
          <a:p>
            <a:fld id="{2DDB7DF3-B40E-4FA7-8D40-601B9D5492E8}" type="slidenum">
              <a:rPr lang="en-US" smtClean="0"/>
              <a:t>33</a:t>
            </a:fld>
            <a:endParaRPr lang="en-US" dirty="0"/>
          </a:p>
        </p:txBody>
      </p:sp>
    </p:spTree>
    <p:extLst>
      <p:ext uri="{BB962C8B-B14F-4D97-AF65-F5344CB8AC3E}">
        <p14:creationId xmlns:p14="http://schemas.microsoft.com/office/powerpoint/2010/main" val="73536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70239" indent="-296246">
              <a:defRPr>
                <a:solidFill>
                  <a:schemeClr val="tx1"/>
                </a:solidFill>
                <a:latin typeface="Arial" charset="0"/>
              </a:defRPr>
            </a:lvl2pPr>
            <a:lvl3pPr marL="1184983" indent="-236997">
              <a:defRPr>
                <a:solidFill>
                  <a:schemeClr val="tx1"/>
                </a:solidFill>
                <a:latin typeface="Arial" charset="0"/>
              </a:defRPr>
            </a:lvl3pPr>
            <a:lvl4pPr marL="1658976" indent="-236997">
              <a:defRPr>
                <a:solidFill>
                  <a:schemeClr val="tx1"/>
                </a:solidFill>
                <a:latin typeface="Arial" charset="0"/>
              </a:defRPr>
            </a:lvl4pPr>
            <a:lvl5pPr marL="2132970" indent="-236997">
              <a:defRPr>
                <a:solidFill>
                  <a:schemeClr val="tx1"/>
                </a:solidFill>
                <a:latin typeface="Arial" charset="0"/>
              </a:defRPr>
            </a:lvl5pPr>
            <a:lvl6pPr marL="2606963" indent="-236997" eaLnBrk="0" fontAlgn="base" hangingPunct="0">
              <a:spcBef>
                <a:spcPct val="0"/>
              </a:spcBef>
              <a:spcAft>
                <a:spcPct val="0"/>
              </a:spcAft>
              <a:defRPr>
                <a:solidFill>
                  <a:schemeClr val="tx1"/>
                </a:solidFill>
                <a:latin typeface="Arial" charset="0"/>
              </a:defRPr>
            </a:lvl6pPr>
            <a:lvl7pPr marL="3080956" indent="-236997" eaLnBrk="0" fontAlgn="base" hangingPunct="0">
              <a:spcBef>
                <a:spcPct val="0"/>
              </a:spcBef>
              <a:spcAft>
                <a:spcPct val="0"/>
              </a:spcAft>
              <a:defRPr>
                <a:solidFill>
                  <a:schemeClr val="tx1"/>
                </a:solidFill>
                <a:latin typeface="Arial" charset="0"/>
              </a:defRPr>
            </a:lvl7pPr>
            <a:lvl8pPr marL="3554950" indent="-236997" eaLnBrk="0" fontAlgn="base" hangingPunct="0">
              <a:spcBef>
                <a:spcPct val="0"/>
              </a:spcBef>
              <a:spcAft>
                <a:spcPct val="0"/>
              </a:spcAft>
              <a:defRPr>
                <a:solidFill>
                  <a:schemeClr val="tx1"/>
                </a:solidFill>
                <a:latin typeface="Arial" charset="0"/>
              </a:defRPr>
            </a:lvl8pPr>
            <a:lvl9pPr marL="4028943" indent="-236997" eaLnBrk="0" fontAlgn="base" hangingPunct="0">
              <a:spcBef>
                <a:spcPct val="0"/>
              </a:spcBef>
              <a:spcAft>
                <a:spcPct val="0"/>
              </a:spcAft>
              <a:defRPr>
                <a:solidFill>
                  <a:schemeClr val="tx1"/>
                </a:solidFill>
                <a:latin typeface="Arial" charset="0"/>
              </a:defRPr>
            </a:lvl9pPr>
          </a:lstStyle>
          <a:p>
            <a:fld id="{C645AC1B-1BB8-4D48-967B-F06426A575CF}" type="slidenum">
              <a:rPr lang="en-US" altLang="en-US">
                <a:solidFill>
                  <a:prstClr val="black"/>
                </a:solidFill>
              </a:rPr>
              <a:pPr/>
              <a:t>34</a:t>
            </a:fld>
            <a:endParaRPr lang="en-US" altLang="en-US">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4650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5001676-3CF1-4234-B912-BA4FDEFACF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14BA70-4602-4112-90D9-00914553217E}"/>
              </a:ext>
            </a:extLst>
          </p:cNvPr>
          <p:cNvSpPr>
            <a:spLocks noGrp="1"/>
          </p:cNvSpPr>
          <p:nvPr>
            <p:ph type="body" idx="1"/>
          </p:nvPr>
        </p:nvSpPr>
        <p:spPr/>
        <p:txBody>
          <a:bodyPr>
            <a:normAutofit/>
          </a:bodyPr>
          <a:lstStyle/>
          <a:p>
            <a:pPr>
              <a:defRPr/>
            </a:pPr>
            <a:r>
              <a:rPr lang="en-US" dirty="0"/>
              <a:t>This FY $1,518,327 from Part A, 2/3 is for oral health care</a:t>
            </a:r>
          </a:p>
          <a:p>
            <a:pPr>
              <a:defRPr/>
            </a:pPr>
            <a:r>
              <a:rPr lang="en-US" dirty="0"/>
              <a:t>MDPH $102,408 69% is for oral health care</a:t>
            </a:r>
          </a:p>
        </p:txBody>
      </p:sp>
      <p:sp>
        <p:nvSpPr>
          <p:cNvPr id="22532" name="Slide Number Placeholder 3">
            <a:extLst>
              <a:ext uri="{FF2B5EF4-FFF2-40B4-BE49-F238E27FC236}">
                <a16:creationId xmlns:a16="http://schemas.microsoft.com/office/drawing/2014/main" id="{B8A0B1E3-FD0C-4994-AA02-787E358F0A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9D43B7-AA6B-47B0-9689-9C3F7045E573}" type="slidenum">
              <a:rPr lang="en-US" altLang="en-US">
                <a:latin typeface="Arial" panose="020B0604020202020204" pitchFamily="34" charset="0"/>
              </a:rPr>
              <a:pPr>
                <a:spcBef>
                  <a:spcPct val="0"/>
                </a:spcBef>
              </a:pPr>
              <a:t>43</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0% is actually less than 13, 13-19 =.1%</a:t>
            </a:r>
          </a:p>
          <a:p>
            <a:r>
              <a:rPr lang="en-US" dirty="0"/>
              <a:t>The percent 45 and older closely matches national statistics.</a:t>
            </a:r>
          </a:p>
          <a:p>
            <a:endParaRPr lang="en-US" dirty="0"/>
          </a:p>
        </p:txBody>
      </p:sp>
      <p:sp>
        <p:nvSpPr>
          <p:cNvPr id="4" name="Slide Number Placeholder 3"/>
          <p:cNvSpPr>
            <a:spLocks noGrp="1"/>
          </p:cNvSpPr>
          <p:nvPr>
            <p:ph type="sldNum" sz="quarter" idx="5"/>
          </p:nvPr>
        </p:nvSpPr>
        <p:spPr/>
        <p:txBody>
          <a:bodyPr/>
          <a:lstStyle/>
          <a:p>
            <a:fld id="{0DEF15FB-802B-4851-A2E9-312C8A02A0EC}" type="slidenum">
              <a:rPr lang="en-US" smtClean="0"/>
              <a:t>44</a:t>
            </a:fld>
            <a:endParaRPr lang="en-US"/>
          </a:p>
        </p:txBody>
      </p:sp>
    </p:spTree>
    <p:extLst>
      <p:ext uri="{BB962C8B-B14F-4D97-AF65-F5344CB8AC3E}">
        <p14:creationId xmlns:p14="http://schemas.microsoft.com/office/powerpoint/2010/main" val="267401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product as other</a:t>
            </a:r>
          </a:p>
          <a:p>
            <a:r>
              <a:rPr lang="en-US" dirty="0"/>
              <a:t>Race other = Asian and Native American</a:t>
            </a:r>
          </a:p>
        </p:txBody>
      </p:sp>
      <p:sp>
        <p:nvSpPr>
          <p:cNvPr id="4" name="Slide Number Placeholder 3"/>
          <p:cNvSpPr>
            <a:spLocks noGrp="1"/>
          </p:cNvSpPr>
          <p:nvPr>
            <p:ph type="sldNum" sz="quarter" idx="5"/>
          </p:nvPr>
        </p:nvSpPr>
        <p:spPr/>
        <p:txBody>
          <a:bodyPr/>
          <a:lstStyle/>
          <a:p>
            <a:fld id="{0DEF15FB-802B-4851-A2E9-312C8A02A0EC}" type="slidenum">
              <a:rPr lang="en-US" smtClean="0"/>
              <a:t>45</a:t>
            </a:fld>
            <a:endParaRPr lang="en-US"/>
          </a:p>
        </p:txBody>
      </p:sp>
    </p:spTree>
    <p:extLst>
      <p:ext uri="{BB962C8B-B14F-4D97-AF65-F5344CB8AC3E}">
        <p14:creationId xmlns:p14="http://schemas.microsoft.com/office/powerpoint/2010/main" val="205980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clients residing in MA Part B and not Boston EMA 2/3 are over 50</a:t>
            </a:r>
          </a:p>
        </p:txBody>
      </p:sp>
      <p:sp>
        <p:nvSpPr>
          <p:cNvPr id="4" name="Slide Number Placeholder 3"/>
          <p:cNvSpPr>
            <a:spLocks noGrp="1"/>
          </p:cNvSpPr>
          <p:nvPr>
            <p:ph type="sldNum" sz="quarter" idx="5"/>
          </p:nvPr>
        </p:nvSpPr>
        <p:spPr/>
        <p:txBody>
          <a:bodyPr/>
          <a:lstStyle/>
          <a:p>
            <a:fld id="{0DEF15FB-802B-4851-A2E9-312C8A02A0EC}" type="slidenum">
              <a:rPr lang="en-US" smtClean="0"/>
              <a:t>46</a:t>
            </a:fld>
            <a:endParaRPr lang="en-US"/>
          </a:p>
        </p:txBody>
      </p:sp>
    </p:spTree>
    <p:extLst>
      <p:ext uri="{BB962C8B-B14F-4D97-AF65-F5344CB8AC3E}">
        <p14:creationId xmlns:p14="http://schemas.microsoft.com/office/powerpoint/2010/main" val="2784572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04371"/>
            <a:ext cx="5733214" cy="4990415"/>
          </a:xfrm>
        </p:spPr>
        <p:txBody>
          <a:bodyPr/>
          <a:lstStyle/>
          <a:p>
            <a:r>
              <a:rPr lang="en-US" dirty="0"/>
              <a:t>90% of Dental Clients were also enrolled in Medical Case Management Programs</a:t>
            </a:r>
          </a:p>
          <a:p>
            <a:endParaRPr lang="en-US" dirty="0"/>
          </a:p>
          <a:p>
            <a:r>
              <a:rPr lang="en-US" dirty="0"/>
              <a:t>Definitions:</a:t>
            </a:r>
          </a:p>
          <a:p>
            <a:endParaRPr lang="en-US" dirty="0"/>
          </a:p>
          <a:p>
            <a:r>
              <a:rPr lang="en-US" sz="1200" kern="1200" dirty="0">
                <a:solidFill>
                  <a:schemeClr val="tx1"/>
                </a:solidFill>
                <a:effectLst/>
                <a:latin typeface="+mn-lt"/>
                <a:ea typeface="+mn-ea"/>
                <a:cs typeface="+mn-cs"/>
              </a:rPr>
              <a:t>Dental Clients: Any client who received Ryan White Part A ‘Oral Health Services’ and had outcomes recorded from 8/1/16-7/31/18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 Dental Clients: Any Client who received any Ryan White Part A service except ‘Oral Health’  and had outcomes recorded from 8/1/16-7/31/18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Medication Adherence:</a:t>
            </a:r>
          </a:p>
          <a:p>
            <a:r>
              <a:rPr lang="en-US" sz="1200" kern="1200" dirty="0">
                <a:solidFill>
                  <a:schemeClr val="tx1"/>
                </a:solidFill>
                <a:effectLst/>
                <a:latin typeface="+mn-lt"/>
                <a:ea typeface="+mn-ea"/>
                <a:cs typeface="+mn-cs"/>
              </a:rPr>
              <a:t>Numerator: Any client from denominator who had an outcome of ‘Excellent Medication adherence’</a:t>
            </a:r>
          </a:p>
          <a:p>
            <a:r>
              <a:rPr lang="en-US" sz="1200" kern="1200" dirty="0">
                <a:solidFill>
                  <a:schemeClr val="tx1"/>
                </a:solidFill>
                <a:effectLst/>
                <a:latin typeface="+mn-lt"/>
                <a:ea typeface="+mn-ea"/>
                <a:cs typeface="+mn-cs"/>
              </a:rPr>
              <a:t>Denominator: Any Client who had a recorded Medication Adherence Outcome in E2Boston</a:t>
            </a:r>
          </a:p>
          <a:p>
            <a:r>
              <a:rPr lang="en-US" sz="1200" kern="1200" dirty="0">
                <a:solidFill>
                  <a:schemeClr val="tx1"/>
                </a:solidFill>
                <a:effectLst/>
                <a:latin typeface="+mn-lt"/>
                <a:ea typeface="+mn-ea"/>
                <a:cs typeface="+mn-cs"/>
              </a:rPr>
              <a:t>**Options for medication adherence were ‘In Crisis’, ‘Poor’, ‘Fair/Good’ or ‘Excellent’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Retention in Care: </a:t>
            </a:r>
          </a:p>
          <a:p>
            <a:r>
              <a:rPr lang="en-US" sz="1200" kern="1200" dirty="0">
                <a:solidFill>
                  <a:schemeClr val="tx1"/>
                </a:solidFill>
                <a:effectLst/>
                <a:latin typeface="+mn-lt"/>
                <a:ea typeface="+mn-ea"/>
                <a:cs typeface="+mn-cs"/>
              </a:rPr>
              <a:t>Numerator: Any client who had a visit with a medical provider in the last six months</a:t>
            </a:r>
          </a:p>
          <a:p>
            <a:r>
              <a:rPr lang="en-US" sz="1200" kern="1200" dirty="0">
                <a:solidFill>
                  <a:schemeClr val="tx1"/>
                </a:solidFill>
                <a:effectLst/>
                <a:latin typeface="+mn-lt"/>
                <a:ea typeface="+mn-ea"/>
                <a:cs typeface="+mn-cs"/>
              </a:rPr>
              <a:t>Denominator: Sum of any client who had a visit with a medical provider in the last six months AND anyone who did not have a visit with a medical provider in the last six months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Viral Load Suppression: </a:t>
            </a:r>
          </a:p>
          <a:p>
            <a:r>
              <a:rPr lang="en-US" sz="1200" kern="1200" dirty="0">
                <a:solidFill>
                  <a:schemeClr val="tx1"/>
                </a:solidFill>
                <a:effectLst/>
                <a:latin typeface="+mn-lt"/>
                <a:ea typeface="+mn-ea"/>
                <a:cs typeface="+mn-cs"/>
              </a:rPr>
              <a:t>Numerator: Any client from denominator who had an undetectable viral load (&lt;75 copies)</a:t>
            </a:r>
          </a:p>
          <a:p>
            <a:r>
              <a:rPr lang="en-US" sz="1200" kern="1200" dirty="0">
                <a:solidFill>
                  <a:schemeClr val="tx1"/>
                </a:solidFill>
                <a:effectLst/>
                <a:latin typeface="+mn-lt"/>
                <a:ea typeface="+mn-ea"/>
                <a:cs typeface="+mn-cs"/>
              </a:rPr>
              <a:t>Denominator: Any client who had a recorded viral load in the measurement period</a:t>
            </a:r>
          </a:p>
          <a:p>
            <a:endParaRPr lang="en-US" dirty="0"/>
          </a:p>
        </p:txBody>
      </p:sp>
      <p:sp>
        <p:nvSpPr>
          <p:cNvPr id="4" name="Slide Number Placeholder 3"/>
          <p:cNvSpPr>
            <a:spLocks noGrp="1"/>
          </p:cNvSpPr>
          <p:nvPr>
            <p:ph type="sldNum" sz="quarter" idx="5"/>
          </p:nvPr>
        </p:nvSpPr>
        <p:spPr/>
        <p:txBody>
          <a:bodyPr/>
          <a:lstStyle/>
          <a:p>
            <a:fld id="{0DEF15FB-802B-4851-A2E9-312C8A02A0EC}" type="slidenum">
              <a:rPr lang="en-US" smtClean="0"/>
              <a:t>47</a:t>
            </a:fld>
            <a:endParaRPr lang="en-US" dirty="0"/>
          </a:p>
        </p:txBody>
      </p:sp>
    </p:spTree>
    <p:extLst>
      <p:ext uri="{BB962C8B-B14F-4D97-AF65-F5344CB8AC3E}">
        <p14:creationId xmlns:p14="http://schemas.microsoft.com/office/powerpoint/2010/main" val="232999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2465CD-F307-4175-A437-4C1AF3F9284D}" type="slidenum">
              <a:rPr lang="en-US" smtClean="0"/>
              <a:pPr/>
              <a:t>48</a:t>
            </a:fld>
            <a:endParaRPr lang="en-US"/>
          </a:p>
        </p:txBody>
      </p:sp>
    </p:spTree>
    <p:extLst>
      <p:ext uri="{BB962C8B-B14F-4D97-AF65-F5344CB8AC3E}">
        <p14:creationId xmlns:p14="http://schemas.microsoft.com/office/powerpoint/2010/main" val="201444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F22348D-6C20-49A4-8F66-D1BAF23E588B}"/>
              </a:ext>
            </a:extLst>
          </p:cNvPr>
          <p:cNvSpPr>
            <a:spLocks noGrp="1"/>
          </p:cNvSpPr>
          <p:nvPr>
            <p:ph sz="half" idx="10"/>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endParaRPr lang="en-US" dirty="0"/>
          </a:p>
        </p:txBody>
      </p:sp>
      <p:pic>
        <p:nvPicPr>
          <p:cNvPr id="4" name="Picture 3">
            <a:extLst>
              <a:ext uri="{FF2B5EF4-FFF2-40B4-BE49-F238E27FC236}">
                <a16:creationId xmlns:a16="http://schemas.microsoft.com/office/drawing/2014/main" id="{15580213-D72C-4EBE-81C7-C06D6F62C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470" y="207561"/>
            <a:ext cx="4997406" cy="949614"/>
          </a:xfrm>
          <a:prstGeom prst="rect">
            <a:avLst/>
          </a:prstGeom>
        </p:spPr>
      </p:pic>
      <p:pic>
        <p:nvPicPr>
          <p:cNvPr id="5" name="Picture 4">
            <a:extLst>
              <a:ext uri="{FF2B5EF4-FFF2-40B4-BE49-F238E27FC236}">
                <a16:creationId xmlns:a16="http://schemas.microsoft.com/office/drawing/2014/main" id="{BFE3B5D4-9356-4EAC-807E-755D1096349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1543" y="119080"/>
            <a:ext cx="1077902" cy="1077902"/>
          </a:xfrm>
          <a:prstGeom prst="rect">
            <a:avLst/>
          </a:prstGeom>
        </p:spPr>
      </p:pic>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99"/>
            <a:ext cx="12194117" cy="685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0" y="2130426"/>
            <a:ext cx="6705600" cy="1470025"/>
          </a:xfrm>
        </p:spPr>
        <p:txBody>
          <a:bodyPr/>
          <a:lstStyle/>
          <a:p>
            <a:r>
              <a:rPr lang="en-US" dirty="0"/>
              <a:t>Click to edit Master title style</a:t>
            </a:r>
          </a:p>
        </p:txBody>
      </p:sp>
      <p:sp>
        <p:nvSpPr>
          <p:cNvPr id="3" name="Subtitle 2"/>
          <p:cNvSpPr>
            <a:spLocks noGrp="1"/>
          </p:cNvSpPr>
          <p:nvPr>
            <p:ph type="subTitle" idx="1"/>
          </p:nvPr>
        </p:nvSpPr>
        <p:spPr>
          <a:xfrm>
            <a:off x="4572000" y="3886200"/>
            <a:ext cx="6908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348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D301-6507-43EF-8C8E-5B4C1740A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8D10C6-7949-48E3-BA06-09E74EAEE6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B8957-A789-4C09-B8EA-444E73C408DF}"/>
              </a:ext>
            </a:extLst>
          </p:cNvPr>
          <p:cNvSpPr>
            <a:spLocks noGrp="1"/>
          </p:cNvSpPr>
          <p:nvPr>
            <p:ph type="dt" sz="half" idx="10"/>
          </p:nvPr>
        </p:nvSpPr>
        <p:spPr>
          <a:xfrm>
            <a:off x="838200" y="6356350"/>
            <a:ext cx="2743200" cy="365125"/>
          </a:xfrm>
          <a:prstGeom prst="rect">
            <a:avLst/>
          </a:prstGeom>
        </p:spPr>
        <p:txBody>
          <a:bodyPr/>
          <a:lstStyle/>
          <a:p>
            <a:fld id="{C52A2FE5-6693-46D7-B9C7-E9A99EE6D8A8}" type="datetimeFigureOut">
              <a:rPr lang="en-US" smtClean="0"/>
              <a:t>3/19/2019</a:t>
            </a:fld>
            <a:endParaRPr lang="en-US"/>
          </a:p>
        </p:txBody>
      </p:sp>
      <p:sp>
        <p:nvSpPr>
          <p:cNvPr id="5" name="Footer Placeholder 4">
            <a:extLst>
              <a:ext uri="{FF2B5EF4-FFF2-40B4-BE49-F238E27FC236}">
                <a16:creationId xmlns:a16="http://schemas.microsoft.com/office/drawing/2014/main" id="{2B78BE74-1439-4721-BF50-BB0BF47E4E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16AF7A-49FE-459F-B5AB-D920E5AFD8FA}"/>
              </a:ext>
            </a:extLst>
          </p:cNvPr>
          <p:cNvSpPr>
            <a:spLocks noGrp="1"/>
          </p:cNvSpPr>
          <p:nvPr>
            <p:ph type="sldNum" sz="quarter" idx="12"/>
          </p:nvPr>
        </p:nvSpPr>
        <p:spPr>
          <a:xfrm>
            <a:off x="8610600" y="6356350"/>
            <a:ext cx="2743200" cy="365125"/>
          </a:xfrm>
          <a:prstGeom prst="rect">
            <a:avLst/>
          </a:prstGeom>
        </p:spPr>
        <p:txBody>
          <a:bodyPr/>
          <a:lstStyle/>
          <a:p>
            <a:fld id="{EA1AD3A6-C2B0-4B03-9C49-652B01C99B1D}" type="slidenum">
              <a:rPr lang="en-US" smtClean="0"/>
              <a:t>‹#›</a:t>
            </a:fld>
            <a:endParaRPr lang="en-US"/>
          </a:p>
        </p:txBody>
      </p:sp>
    </p:spTree>
    <p:extLst>
      <p:ext uri="{BB962C8B-B14F-4D97-AF65-F5344CB8AC3E}">
        <p14:creationId xmlns:p14="http://schemas.microsoft.com/office/powerpoint/2010/main" val="29422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89AF5-891C-4BB7-B914-D4640C351405}"/>
              </a:ext>
            </a:extLst>
          </p:cNvPr>
          <p:cNvSpPr>
            <a:spLocks noGrp="1"/>
          </p:cNvSpPr>
          <p:nvPr>
            <p:ph type="dt" sz="half" idx="10"/>
          </p:nvPr>
        </p:nvSpPr>
        <p:spPr/>
        <p:txBody>
          <a:bodyPr/>
          <a:lstStyle/>
          <a:p>
            <a:fld id="{B08BEC4D-29EA-459E-BCF0-69ABB6BD9E0D}" type="datetimeFigureOut">
              <a:rPr lang="en-US" smtClean="0"/>
              <a:t>3/19/2019</a:t>
            </a:fld>
            <a:endParaRPr lang="en-US"/>
          </a:p>
        </p:txBody>
      </p:sp>
      <p:sp>
        <p:nvSpPr>
          <p:cNvPr id="3" name="Footer Placeholder 2">
            <a:extLst>
              <a:ext uri="{FF2B5EF4-FFF2-40B4-BE49-F238E27FC236}">
                <a16:creationId xmlns:a16="http://schemas.microsoft.com/office/drawing/2014/main" id="{7FF2CADC-5299-4329-9807-9894CCDD3A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7B0DF1-C47D-480E-B18D-271F91ECF172}"/>
              </a:ext>
            </a:extLst>
          </p:cNvPr>
          <p:cNvSpPr>
            <a:spLocks noGrp="1"/>
          </p:cNvSpPr>
          <p:nvPr>
            <p:ph type="sldNum" sz="quarter" idx="12"/>
          </p:nvPr>
        </p:nvSpPr>
        <p:spPr/>
        <p:txBody>
          <a:bodyPr/>
          <a:lstStyle/>
          <a:p>
            <a:fld id="{C4ACDC9C-506E-4388-A4A2-F863C755F05D}" type="slidenum">
              <a:rPr lang="en-US" smtClean="0"/>
              <a:t>‹#›</a:t>
            </a:fld>
            <a:endParaRPr lang="en-US"/>
          </a:p>
        </p:txBody>
      </p:sp>
    </p:spTree>
    <p:extLst>
      <p:ext uri="{BB962C8B-B14F-4D97-AF65-F5344CB8AC3E}">
        <p14:creationId xmlns:p14="http://schemas.microsoft.com/office/powerpoint/2010/main" val="4169666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219399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 id="2147483661" r:id="rId6"/>
    <p:sldLayoutId id="2147483662" r:id="rId7"/>
    <p:sldLayoutId id="2147483663" r:id="rId8"/>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sychologytoday.com/us/basics/motivation" TargetMode="External"/><Relationship Id="rId2" Type="http://schemas.openxmlformats.org/officeDocument/2006/relationships/hyperlink" Target="https://www.psychologytoday.com/us/therapy-types/coach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ova.edu/gsc/forms/mi-techniques-skill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ova.edu/gsc/forms/mi-techniques-skill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www.michigan.gov/oralhealth"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www.ncbi.nlm.nih.gov/pubmed/30157834"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mailto:Helene_Bednarsh@BPHC.or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hurchtechtoday.com/2014/05/21/who-what-when/"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45F0-28F2-44AB-AEDD-6ED4EC6DF472}"/>
              </a:ext>
            </a:extLst>
          </p:cNvPr>
          <p:cNvSpPr>
            <a:spLocks noGrp="1"/>
          </p:cNvSpPr>
          <p:nvPr>
            <p:ph type="title"/>
          </p:nvPr>
        </p:nvSpPr>
        <p:spPr>
          <a:xfrm>
            <a:off x="2394800" y="358351"/>
            <a:ext cx="9060024" cy="829193"/>
          </a:xfrm>
        </p:spPr>
        <p:txBody>
          <a:bodyPr/>
          <a:lstStyle/>
          <a:p>
            <a:r>
              <a:rPr lang="en-US" sz="3600" dirty="0"/>
              <a:t>Patient Educational Program</a:t>
            </a:r>
          </a:p>
        </p:txBody>
      </p:sp>
      <p:sp>
        <p:nvSpPr>
          <p:cNvPr id="3" name="TextBox 2">
            <a:extLst>
              <a:ext uri="{FF2B5EF4-FFF2-40B4-BE49-F238E27FC236}">
                <a16:creationId xmlns:a16="http://schemas.microsoft.com/office/drawing/2014/main" id="{88F321EA-7759-4AC3-834D-29B8B505105E}"/>
              </a:ext>
            </a:extLst>
          </p:cNvPr>
          <p:cNvSpPr txBox="1"/>
          <p:nvPr/>
        </p:nvSpPr>
        <p:spPr>
          <a:xfrm>
            <a:off x="2394800" y="1414132"/>
            <a:ext cx="9797200" cy="4524315"/>
          </a:xfrm>
          <a:prstGeom prst="rect">
            <a:avLst/>
          </a:prstGeom>
          <a:noFill/>
        </p:spPr>
        <p:txBody>
          <a:bodyPr wrap="square" rtlCol="0">
            <a:spAutoFit/>
          </a:bodyPr>
          <a:lstStyle/>
          <a:p>
            <a:r>
              <a:rPr lang="en-US" b="1" dirty="0">
                <a:solidFill>
                  <a:schemeClr val="bg1"/>
                </a:solidFill>
              </a:rPr>
              <a:t>Each patient meets with Program Manager to explain program as well as policies and procedures and to address any barriers to care</a:t>
            </a:r>
          </a:p>
          <a:p>
            <a:endParaRPr lang="en-US" b="1" dirty="0">
              <a:solidFill>
                <a:schemeClr val="bg1"/>
              </a:solidFill>
            </a:endParaRPr>
          </a:p>
          <a:p>
            <a:r>
              <a:rPr lang="en-US" b="1" dirty="0">
                <a:solidFill>
                  <a:schemeClr val="bg1"/>
                </a:solidFill>
              </a:rPr>
              <a:t>Providers review medications at each visit </a:t>
            </a:r>
          </a:p>
          <a:p>
            <a:endParaRPr lang="en-US" b="1" dirty="0">
              <a:solidFill>
                <a:schemeClr val="bg1"/>
              </a:solidFill>
            </a:endParaRPr>
          </a:p>
          <a:p>
            <a:r>
              <a:rPr lang="en-US" b="1" dirty="0">
                <a:solidFill>
                  <a:schemeClr val="bg1"/>
                </a:solidFill>
              </a:rPr>
              <a:t>Providers review pertinent lab values at each visit</a:t>
            </a:r>
          </a:p>
          <a:p>
            <a:endParaRPr lang="en-US" b="1" dirty="0">
              <a:solidFill>
                <a:schemeClr val="bg1"/>
              </a:solidFill>
            </a:endParaRPr>
          </a:p>
          <a:p>
            <a:r>
              <a:rPr lang="en-US" b="1" dirty="0">
                <a:solidFill>
                  <a:schemeClr val="bg1"/>
                </a:solidFill>
              </a:rPr>
              <a:t>Smoking cessation, Nutritional Counseling, Oral Health Education, Onsite Mental Health Professionals</a:t>
            </a:r>
          </a:p>
          <a:p>
            <a:endParaRPr lang="en-US" b="1" dirty="0">
              <a:solidFill>
                <a:schemeClr val="bg1"/>
              </a:solidFill>
            </a:endParaRPr>
          </a:p>
          <a:p>
            <a:r>
              <a:rPr lang="en-US" b="1" dirty="0">
                <a:solidFill>
                  <a:schemeClr val="bg1"/>
                </a:solidFill>
              </a:rPr>
              <a:t>Onsite food bank</a:t>
            </a:r>
          </a:p>
          <a:p>
            <a:endParaRPr lang="en-US" b="1" dirty="0">
              <a:solidFill>
                <a:schemeClr val="bg1"/>
              </a:solidFill>
            </a:endParaRPr>
          </a:p>
          <a:p>
            <a:r>
              <a:rPr lang="en-US" b="1" dirty="0">
                <a:solidFill>
                  <a:schemeClr val="bg1"/>
                </a:solidFill>
              </a:rPr>
              <a:t>Providers review transmission prevention techniques and distribute products </a:t>
            </a:r>
          </a:p>
          <a:p>
            <a:endParaRPr lang="en-US" b="1" dirty="0">
              <a:solidFill>
                <a:schemeClr val="bg1"/>
              </a:solidFill>
            </a:endParaRPr>
          </a:p>
          <a:p>
            <a:r>
              <a:rPr lang="en-US" b="1" dirty="0">
                <a:solidFill>
                  <a:schemeClr val="bg1"/>
                </a:solidFill>
              </a:rPr>
              <a:t>Providers provide positive reinforcement</a:t>
            </a:r>
          </a:p>
          <a:p>
            <a:endParaRPr lang="en-US" dirty="0"/>
          </a:p>
          <a:p>
            <a:endParaRPr lang="en-US" dirty="0"/>
          </a:p>
        </p:txBody>
      </p:sp>
    </p:spTree>
    <p:extLst>
      <p:ext uri="{BB962C8B-B14F-4D97-AF65-F5344CB8AC3E}">
        <p14:creationId xmlns:p14="http://schemas.microsoft.com/office/powerpoint/2010/main" val="146908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03A5-395D-4BF2-A880-892703AD59BF}"/>
              </a:ext>
            </a:extLst>
          </p:cNvPr>
          <p:cNvSpPr>
            <a:spLocks noGrp="1"/>
          </p:cNvSpPr>
          <p:nvPr>
            <p:ph type="title"/>
          </p:nvPr>
        </p:nvSpPr>
        <p:spPr/>
        <p:txBody>
          <a:bodyPr/>
          <a:lstStyle/>
          <a:p>
            <a:r>
              <a:rPr lang="en-US" sz="4000" dirty="0"/>
              <a:t>Motivational Interviewing</a:t>
            </a:r>
          </a:p>
        </p:txBody>
      </p:sp>
      <p:sp>
        <p:nvSpPr>
          <p:cNvPr id="3" name="Rectangle 2">
            <a:extLst>
              <a:ext uri="{FF2B5EF4-FFF2-40B4-BE49-F238E27FC236}">
                <a16:creationId xmlns:a16="http://schemas.microsoft.com/office/drawing/2014/main" id="{4F3B41D7-2D2D-4FA6-B86A-B58160FD0396}"/>
              </a:ext>
            </a:extLst>
          </p:cNvPr>
          <p:cNvSpPr/>
          <p:nvPr/>
        </p:nvSpPr>
        <p:spPr>
          <a:xfrm>
            <a:off x="3022833" y="2925227"/>
            <a:ext cx="8059024" cy="1200329"/>
          </a:xfrm>
          <a:prstGeom prst="rect">
            <a:avLst/>
          </a:prstGeom>
        </p:spPr>
        <p:txBody>
          <a:bodyPr wrap="square">
            <a:spAutoFit/>
          </a:bodyPr>
          <a:lstStyle/>
          <a:p>
            <a:r>
              <a:rPr lang="en-US" dirty="0">
                <a:solidFill>
                  <a:schemeClr val="bg1"/>
                </a:solidFill>
              </a:rPr>
              <a:t>Motivational interviewing is a </a:t>
            </a:r>
            <a:r>
              <a:rPr lang="en-US" dirty="0">
                <a:solidFill>
                  <a:schemeClr val="bg1"/>
                </a:solidFill>
                <a:hlinkClick r:id="rId2" tooltip="Psychology Today looks at counseling">
                  <a:extLst>
                    <a:ext uri="{A12FA001-AC4F-418D-AE19-62706E023703}">
                      <ahyp:hlinkClr xmlns="" xmlns:ahyp="http://schemas.microsoft.com/office/drawing/2018/hyperlinkcolor" val="tx"/>
                    </a:ext>
                  </a:extLst>
                </a:hlinkClick>
              </a:rPr>
              <a:t>counseling</a:t>
            </a:r>
            <a:r>
              <a:rPr lang="en-US" dirty="0">
                <a:solidFill>
                  <a:schemeClr val="bg1"/>
                </a:solidFill>
              </a:rPr>
              <a:t> method that helps people resolve ambivalent feelings and insecurities to find the internal </a:t>
            </a:r>
            <a:r>
              <a:rPr lang="en-US" dirty="0">
                <a:solidFill>
                  <a:schemeClr val="bg1"/>
                </a:solidFill>
                <a:hlinkClick r:id="rId3" tooltip="Psychology Today looks at motivation">
                  <a:extLst>
                    <a:ext uri="{A12FA001-AC4F-418D-AE19-62706E023703}">
                      <ahyp:hlinkClr xmlns="" xmlns:ahyp="http://schemas.microsoft.com/office/drawing/2018/hyperlinkcolor" val="tx"/>
                    </a:ext>
                  </a:extLst>
                </a:hlinkClick>
              </a:rPr>
              <a:t>motivation</a:t>
            </a:r>
            <a:r>
              <a:rPr lang="en-US" dirty="0">
                <a:solidFill>
                  <a:schemeClr val="bg1"/>
                </a:solidFill>
              </a:rPr>
              <a:t> they need to change their behavior. It is a practical, empathetic, and short-term process that takes into consideration how difficult it is to make life changes</a:t>
            </a:r>
          </a:p>
        </p:txBody>
      </p:sp>
    </p:spTree>
    <p:extLst>
      <p:ext uri="{BB962C8B-B14F-4D97-AF65-F5344CB8AC3E}">
        <p14:creationId xmlns:p14="http://schemas.microsoft.com/office/powerpoint/2010/main" val="235175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03A5-395D-4BF2-A880-892703AD59BF}"/>
              </a:ext>
            </a:extLst>
          </p:cNvPr>
          <p:cNvSpPr>
            <a:spLocks noGrp="1"/>
          </p:cNvSpPr>
          <p:nvPr>
            <p:ph type="title"/>
          </p:nvPr>
        </p:nvSpPr>
        <p:spPr>
          <a:xfrm>
            <a:off x="2522333" y="718135"/>
            <a:ext cx="9060024" cy="829193"/>
          </a:xfrm>
        </p:spPr>
        <p:txBody>
          <a:bodyPr/>
          <a:lstStyle/>
          <a:p>
            <a:r>
              <a:rPr lang="en-US" sz="4000" dirty="0"/>
              <a:t>Motivational Interviewing</a:t>
            </a:r>
          </a:p>
        </p:txBody>
      </p:sp>
      <p:sp>
        <p:nvSpPr>
          <p:cNvPr id="3" name="Rectangle 2">
            <a:extLst>
              <a:ext uri="{FF2B5EF4-FFF2-40B4-BE49-F238E27FC236}">
                <a16:creationId xmlns:a16="http://schemas.microsoft.com/office/drawing/2014/main" id="{4F3B41D7-2D2D-4FA6-B86A-B58160FD0396}"/>
              </a:ext>
            </a:extLst>
          </p:cNvPr>
          <p:cNvSpPr/>
          <p:nvPr/>
        </p:nvSpPr>
        <p:spPr>
          <a:xfrm>
            <a:off x="3022833" y="2925227"/>
            <a:ext cx="8059024" cy="369332"/>
          </a:xfrm>
          <a:prstGeom prst="rect">
            <a:avLst/>
          </a:prstGeom>
        </p:spPr>
        <p:txBody>
          <a:bodyPr wrap="square">
            <a:spAutoFit/>
          </a:bodyPr>
          <a:lstStyle/>
          <a:p>
            <a:endParaRPr lang="en-US" dirty="0">
              <a:solidFill>
                <a:schemeClr val="bg1"/>
              </a:solidFill>
            </a:endParaRPr>
          </a:p>
        </p:txBody>
      </p:sp>
      <p:sp>
        <p:nvSpPr>
          <p:cNvPr id="4" name="TextBox 3">
            <a:extLst>
              <a:ext uri="{FF2B5EF4-FFF2-40B4-BE49-F238E27FC236}">
                <a16:creationId xmlns:a16="http://schemas.microsoft.com/office/drawing/2014/main" id="{34200296-337D-4FA2-8A7C-52423044CCDD}"/>
              </a:ext>
            </a:extLst>
          </p:cNvPr>
          <p:cNvSpPr txBox="1"/>
          <p:nvPr/>
        </p:nvSpPr>
        <p:spPr>
          <a:xfrm>
            <a:off x="3154261" y="1711354"/>
            <a:ext cx="7491368" cy="2400657"/>
          </a:xfrm>
          <a:prstGeom prst="rect">
            <a:avLst/>
          </a:prstGeom>
          <a:noFill/>
        </p:spPr>
        <p:txBody>
          <a:bodyPr wrap="square" rtlCol="0">
            <a:spAutoFit/>
          </a:bodyPr>
          <a:lstStyle/>
          <a:p>
            <a:r>
              <a:rPr lang="en-US" sz="2000" b="1" u="sng" dirty="0">
                <a:solidFill>
                  <a:schemeClr val="bg1"/>
                </a:solidFill>
              </a:rPr>
              <a:t>Affirmations:</a:t>
            </a:r>
            <a:r>
              <a:rPr lang="en-US" sz="2000" b="1" dirty="0">
                <a:solidFill>
                  <a:schemeClr val="bg1"/>
                </a:solidFill>
              </a:rPr>
              <a:t> Statements made by health professionals in response to what people have said. They help to increase peoples confidence in their ability to change. </a:t>
            </a:r>
          </a:p>
          <a:p>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“You showed and lot of strength and courage by doing that”</a:t>
            </a:r>
          </a:p>
          <a:p>
            <a:pPr marL="285750" indent="-285750">
              <a:buFont typeface="Arial" panose="020B0604020202020204" pitchFamily="34" charset="0"/>
              <a:buChar char="•"/>
            </a:pPr>
            <a:r>
              <a:rPr lang="en-US" b="1" dirty="0">
                <a:solidFill>
                  <a:schemeClr val="bg1"/>
                </a:solidFill>
              </a:rPr>
              <a:t>“ It is clear you are really trying to change (insert behavior)</a:t>
            </a:r>
          </a:p>
          <a:p>
            <a:pPr marL="285750" indent="-285750">
              <a:buFont typeface="Arial" panose="020B0604020202020204" pitchFamily="34" charset="0"/>
              <a:buChar char="•"/>
            </a:pPr>
            <a:r>
              <a:rPr lang="en-US" b="1" dirty="0">
                <a:solidFill>
                  <a:schemeClr val="bg1"/>
                </a:solidFill>
              </a:rPr>
              <a:t>“ In spite of your visit last time, your coming back today reflects that you are concerned about changing your (insert behavior)</a:t>
            </a:r>
          </a:p>
        </p:txBody>
      </p:sp>
      <p:sp>
        <p:nvSpPr>
          <p:cNvPr id="6" name="Rectangle 5">
            <a:extLst>
              <a:ext uri="{FF2B5EF4-FFF2-40B4-BE49-F238E27FC236}">
                <a16:creationId xmlns:a16="http://schemas.microsoft.com/office/drawing/2014/main" id="{0E28DE32-26C8-4BF7-B362-0E0C27960999}"/>
              </a:ext>
            </a:extLst>
          </p:cNvPr>
          <p:cNvSpPr/>
          <p:nvPr/>
        </p:nvSpPr>
        <p:spPr>
          <a:xfrm>
            <a:off x="8033857" y="4672458"/>
            <a:ext cx="6096000" cy="400110"/>
          </a:xfrm>
          <a:prstGeom prst="rect">
            <a:avLst/>
          </a:prstGeom>
        </p:spPr>
        <p:txBody>
          <a:bodyPr>
            <a:spAutoFit/>
          </a:bodyPr>
          <a:lstStyle/>
          <a:p>
            <a:r>
              <a:rPr lang="en-US" sz="1000" dirty="0">
                <a:solidFill>
                  <a:schemeClr val="bg2"/>
                </a:solidFill>
                <a:hlinkClick r:id="rId2">
                  <a:extLst>
                    <a:ext uri="{A12FA001-AC4F-418D-AE19-62706E023703}">
                      <ahyp:hlinkClr xmlns="" xmlns:ahyp="http://schemas.microsoft.com/office/drawing/2018/hyperlinkcolor" val="tx"/>
                    </a:ext>
                  </a:extLst>
                </a:hlinkClick>
              </a:rPr>
              <a:t>https://www.nova.edu/gsc/forms/mi-techniques-skills.pdf</a:t>
            </a:r>
            <a:endParaRPr lang="en-US" sz="1000" dirty="0">
              <a:solidFill>
                <a:schemeClr val="bg2"/>
              </a:solidFill>
            </a:endParaRPr>
          </a:p>
          <a:p>
            <a:r>
              <a:rPr lang="en-US" sz="1000" dirty="0">
                <a:solidFill>
                  <a:schemeClr val="bg2"/>
                </a:solidFill>
              </a:rPr>
              <a:t>Sobel and Sobel 2011, A motivational  cognitive behavior approach</a:t>
            </a:r>
          </a:p>
        </p:txBody>
      </p:sp>
    </p:spTree>
    <p:extLst>
      <p:ext uri="{BB962C8B-B14F-4D97-AF65-F5344CB8AC3E}">
        <p14:creationId xmlns:p14="http://schemas.microsoft.com/office/powerpoint/2010/main" val="151220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03A5-395D-4BF2-A880-892703AD59BF}"/>
              </a:ext>
            </a:extLst>
          </p:cNvPr>
          <p:cNvSpPr>
            <a:spLocks noGrp="1"/>
          </p:cNvSpPr>
          <p:nvPr>
            <p:ph type="title"/>
          </p:nvPr>
        </p:nvSpPr>
        <p:spPr>
          <a:xfrm>
            <a:off x="2522333" y="441299"/>
            <a:ext cx="9060024" cy="829193"/>
          </a:xfrm>
        </p:spPr>
        <p:txBody>
          <a:bodyPr/>
          <a:lstStyle/>
          <a:p>
            <a:r>
              <a:rPr lang="en-US" sz="4000" dirty="0"/>
              <a:t>Motivational Interviewing</a:t>
            </a:r>
          </a:p>
        </p:txBody>
      </p:sp>
      <p:sp>
        <p:nvSpPr>
          <p:cNvPr id="3" name="Rectangle 2">
            <a:extLst>
              <a:ext uri="{FF2B5EF4-FFF2-40B4-BE49-F238E27FC236}">
                <a16:creationId xmlns:a16="http://schemas.microsoft.com/office/drawing/2014/main" id="{4F3B41D7-2D2D-4FA6-B86A-B58160FD0396}"/>
              </a:ext>
            </a:extLst>
          </p:cNvPr>
          <p:cNvSpPr/>
          <p:nvPr/>
        </p:nvSpPr>
        <p:spPr>
          <a:xfrm>
            <a:off x="3022833" y="2925227"/>
            <a:ext cx="8059024" cy="369332"/>
          </a:xfrm>
          <a:prstGeom prst="rect">
            <a:avLst/>
          </a:prstGeom>
        </p:spPr>
        <p:txBody>
          <a:bodyPr wrap="square">
            <a:spAutoFit/>
          </a:bodyPr>
          <a:lstStyle/>
          <a:p>
            <a:endParaRPr lang="en-US" dirty="0">
              <a:solidFill>
                <a:schemeClr val="bg1"/>
              </a:solidFill>
            </a:endParaRPr>
          </a:p>
        </p:txBody>
      </p:sp>
      <p:sp>
        <p:nvSpPr>
          <p:cNvPr id="4" name="TextBox 3">
            <a:extLst>
              <a:ext uri="{FF2B5EF4-FFF2-40B4-BE49-F238E27FC236}">
                <a16:creationId xmlns:a16="http://schemas.microsoft.com/office/drawing/2014/main" id="{34200296-337D-4FA2-8A7C-52423044CCDD}"/>
              </a:ext>
            </a:extLst>
          </p:cNvPr>
          <p:cNvSpPr txBox="1"/>
          <p:nvPr/>
        </p:nvSpPr>
        <p:spPr>
          <a:xfrm>
            <a:off x="2852257" y="1208886"/>
            <a:ext cx="7491368" cy="3970318"/>
          </a:xfrm>
          <a:prstGeom prst="rect">
            <a:avLst/>
          </a:prstGeom>
          <a:noFill/>
        </p:spPr>
        <p:txBody>
          <a:bodyPr wrap="square" rtlCol="0">
            <a:spAutoFit/>
          </a:bodyPr>
          <a:lstStyle/>
          <a:p>
            <a:pPr marL="285750" indent="-285750">
              <a:buFont typeface="Arial" panose="020B0604020202020204" pitchFamily="34" charset="0"/>
              <a:buChar char="•"/>
            </a:pPr>
            <a:r>
              <a:rPr lang="en-US" b="1" u="sng" dirty="0">
                <a:solidFill>
                  <a:schemeClr val="bg1"/>
                </a:solidFill>
              </a:rPr>
              <a:t>For people that do not want information:</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“I get the sense that you are not ready to change (behavior) today. We can discuss this at a later time if your change your mind.”</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u="sng" dirty="0">
                <a:solidFill>
                  <a:schemeClr val="bg1"/>
                </a:solidFill>
              </a:rPr>
              <a:t>Asking Permission: </a:t>
            </a:r>
            <a:r>
              <a:rPr lang="en-US" b="1" dirty="0">
                <a:solidFill>
                  <a:schemeClr val="bg1"/>
                </a:solidFill>
              </a:rPr>
              <a:t>People are more likely to discuss change when asked, then when told.</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u="sng" dirty="0">
                <a:solidFill>
                  <a:schemeClr val="bg1"/>
                </a:solidFill>
              </a:rPr>
              <a:t>Normalizing: </a:t>
            </a:r>
            <a:r>
              <a:rPr lang="en-US" b="1" dirty="0">
                <a:solidFill>
                  <a:schemeClr val="bg1"/>
                </a:solidFill>
              </a:rPr>
              <a:t>Normalizing is intended to communicate that having difficulties changing is not uncommon.</a:t>
            </a:r>
          </a:p>
          <a:p>
            <a:pPr marL="285750" indent="-285750">
              <a:buFont typeface="Arial" panose="020B0604020202020204" pitchFamily="34" charset="0"/>
              <a:buChar char="•"/>
            </a:pPr>
            <a:endParaRPr lang="en-US" b="1" u="sng" dirty="0">
              <a:solidFill>
                <a:schemeClr val="bg1"/>
              </a:solidFill>
            </a:endParaRPr>
          </a:p>
          <a:p>
            <a:pPr marL="285750" indent="-285750">
              <a:buFont typeface="Arial" panose="020B0604020202020204" pitchFamily="34" charset="0"/>
              <a:buChar char="•"/>
            </a:pPr>
            <a:r>
              <a:rPr lang="en-US" b="1" u="sng" dirty="0">
                <a:solidFill>
                  <a:schemeClr val="bg1"/>
                </a:solidFill>
              </a:rPr>
              <a:t>Open-Ended Questions: </a:t>
            </a:r>
            <a:r>
              <a:rPr lang="en-US" b="1" dirty="0">
                <a:solidFill>
                  <a:schemeClr val="bg1"/>
                </a:solidFill>
              </a:rPr>
              <a:t>Open-ended questions let people tell their stories and do most of the talking. “What brought you here today?</a:t>
            </a:r>
          </a:p>
          <a:p>
            <a:r>
              <a:rPr lang="en-US" b="1" dirty="0">
                <a:solidFill>
                  <a:schemeClr val="bg1"/>
                </a:solidFill>
              </a:rPr>
              <a:t>      “What was that like for you?</a:t>
            </a:r>
          </a:p>
        </p:txBody>
      </p:sp>
      <p:sp>
        <p:nvSpPr>
          <p:cNvPr id="5" name="Rectangle 4">
            <a:extLst>
              <a:ext uri="{FF2B5EF4-FFF2-40B4-BE49-F238E27FC236}">
                <a16:creationId xmlns:a16="http://schemas.microsoft.com/office/drawing/2014/main" id="{E895F85D-023B-430B-9B22-07345BE066AF}"/>
              </a:ext>
            </a:extLst>
          </p:cNvPr>
          <p:cNvSpPr/>
          <p:nvPr/>
        </p:nvSpPr>
        <p:spPr>
          <a:xfrm>
            <a:off x="8363580" y="4840598"/>
            <a:ext cx="3661580" cy="400110"/>
          </a:xfrm>
          <a:prstGeom prst="rect">
            <a:avLst/>
          </a:prstGeom>
        </p:spPr>
        <p:txBody>
          <a:bodyPr wrap="none">
            <a:spAutoFit/>
          </a:bodyPr>
          <a:lstStyle/>
          <a:p>
            <a:r>
              <a:rPr lang="en-US" sz="1000" dirty="0">
                <a:solidFill>
                  <a:schemeClr val="bg2"/>
                </a:solidFill>
                <a:hlinkClick r:id="rId2">
                  <a:extLst>
                    <a:ext uri="{A12FA001-AC4F-418D-AE19-62706E023703}">
                      <ahyp:hlinkClr xmlns="" xmlns:ahyp="http://schemas.microsoft.com/office/drawing/2018/hyperlinkcolor" val="tx"/>
                    </a:ext>
                  </a:extLst>
                </a:hlinkClick>
              </a:rPr>
              <a:t>https://www.nova.edu/gsc/forms/mi-techniques-skills.pdf</a:t>
            </a:r>
            <a:endParaRPr lang="en-US" sz="1000" dirty="0">
              <a:solidFill>
                <a:schemeClr val="bg2"/>
              </a:solidFill>
            </a:endParaRPr>
          </a:p>
          <a:p>
            <a:r>
              <a:rPr lang="en-US" sz="1000" dirty="0">
                <a:solidFill>
                  <a:schemeClr val="bg2"/>
                </a:solidFill>
              </a:rPr>
              <a:t>Sobel and Sobel 2011, A motivational  cognitive behavior approach</a:t>
            </a:r>
          </a:p>
        </p:txBody>
      </p:sp>
    </p:spTree>
    <p:extLst>
      <p:ext uri="{BB962C8B-B14F-4D97-AF65-F5344CB8AC3E}">
        <p14:creationId xmlns:p14="http://schemas.microsoft.com/office/powerpoint/2010/main" val="41306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A9BB-3D49-4260-8AF8-60D5A950990B}"/>
              </a:ext>
            </a:extLst>
          </p:cNvPr>
          <p:cNvSpPr>
            <a:spLocks noGrp="1"/>
          </p:cNvSpPr>
          <p:nvPr>
            <p:ph type="title"/>
          </p:nvPr>
        </p:nvSpPr>
        <p:spPr>
          <a:xfrm>
            <a:off x="2661108" y="533577"/>
            <a:ext cx="9060024" cy="829193"/>
          </a:xfrm>
        </p:spPr>
        <p:txBody>
          <a:bodyPr/>
          <a:lstStyle/>
          <a:p>
            <a:r>
              <a:rPr lang="en-US" sz="4000" dirty="0"/>
              <a:t>Program Outcomes</a:t>
            </a:r>
          </a:p>
        </p:txBody>
      </p:sp>
      <p:pic>
        <p:nvPicPr>
          <p:cNvPr id="3" name="Picture 2" descr="A screenshot of a cell phone&#10;&#10;Description generated with very high confidence">
            <a:extLst>
              <a:ext uri="{FF2B5EF4-FFF2-40B4-BE49-F238E27FC236}">
                <a16:creationId xmlns:a16="http://schemas.microsoft.com/office/drawing/2014/main" id="{DB5F9F0F-89C2-46DC-BEEA-EFD97B72D5CF}"/>
              </a:ext>
            </a:extLst>
          </p:cNvPr>
          <p:cNvPicPr>
            <a:picLocks noChangeAspect="1"/>
          </p:cNvPicPr>
          <p:nvPr/>
        </p:nvPicPr>
        <p:blipFill>
          <a:blip r:embed="rId2"/>
          <a:stretch>
            <a:fillRect/>
          </a:stretch>
        </p:blipFill>
        <p:spPr>
          <a:xfrm>
            <a:off x="2367351" y="1956949"/>
            <a:ext cx="4211730" cy="3158166"/>
          </a:xfrm>
          <a:prstGeom prst="rect">
            <a:avLst/>
          </a:prstGeom>
        </p:spPr>
      </p:pic>
      <p:grpSp>
        <p:nvGrpSpPr>
          <p:cNvPr id="4" name="Group 3">
            <a:extLst>
              <a:ext uri="{FF2B5EF4-FFF2-40B4-BE49-F238E27FC236}">
                <a16:creationId xmlns:a16="http://schemas.microsoft.com/office/drawing/2014/main" id="{2EB2212A-57F4-4886-A194-CDA667C2A64D}"/>
              </a:ext>
            </a:extLst>
          </p:cNvPr>
          <p:cNvGrpSpPr/>
          <p:nvPr/>
        </p:nvGrpSpPr>
        <p:grpSpPr>
          <a:xfrm>
            <a:off x="7077764" y="2136241"/>
            <a:ext cx="3972377" cy="3061744"/>
            <a:chOff x="0" y="2037211"/>
            <a:chExt cx="5791280" cy="4725539"/>
          </a:xfrm>
        </p:grpSpPr>
        <p:pic>
          <p:nvPicPr>
            <p:cNvPr id="5" name="Picture 4">
              <a:extLst>
                <a:ext uri="{FF2B5EF4-FFF2-40B4-BE49-F238E27FC236}">
                  <a16:creationId xmlns:a16="http://schemas.microsoft.com/office/drawing/2014/main" id="{890998CA-C8D8-4D6D-9E2B-7D08F6C3AD3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2070"/>
            <a:stretch/>
          </p:blipFill>
          <p:spPr>
            <a:xfrm>
              <a:off x="0" y="2236930"/>
              <a:ext cx="5791280" cy="4525820"/>
            </a:xfrm>
            <a:prstGeom prst="rect">
              <a:avLst/>
            </a:prstGeom>
          </p:spPr>
        </p:pic>
        <p:sp>
          <p:nvSpPr>
            <p:cNvPr id="6" name="TextBox 5">
              <a:extLst>
                <a:ext uri="{FF2B5EF4-FFF2-40B4-BE49-F238E27FC236}">
                  <a16:creationId xmlns:a16="http://schemas.microsoft.com/office/drawing/2014/main" id="{7FBCE76E-61DC-49FF-A5C0-23A5D983AD31}"/>
                </a:ext>
              </a:extLst>
            </p:cNvPr>
            <p:cNvSpPr txBox="1"/>
            <p:nvPr/>
          </p:nvSpPr>
          <p:spPr>
            <a:xfrm rot="5400000">
              <a:off x="1518066" y="4143156"/>
              <a:ext cx="3429000" cy="781491"/>
            </a:xfrm>
            <a:prstGeom prst="rect">
              <a:avLst/>
            </a:prstGeom>
            <a:solidFill>
              <a:schemeClr val="accent1"/>
            </a:solidFill>
          </p:spPr>
          <p:txBody>
            <a:bodyPr wrap="square" rtlCol="0">
              <a:spAutoFit/>
            </a:bodyPr>
            <a:lstStyle/>
            <a:p>
              <a:r>
                <a:rPr lang="en-US" sz="1799" dirty="0"/>
                <a:t>	</a:t>
              </a:r>
              <a:r>
                <a:rPr lang="en-US" sz="4399" dirty="0">
                  <a:solidFill>
                    <a:schemeClr val="accent1"/>
                  </a:solidFill>
                </a:rPr>
                <a:t>OO</a:t>
              </a:r>
            </a:p>
          </p:txBody>
        </p:sp>
        <p:sp>
          <p:nvSpPr>
            <p:cNvPr id="7" name="TextBox 6">
              <a:extLst>
                <a:ext uri="{FF2B5EF4-FFF2-40B4-BE49-F238E27FC236}">
                  <a16:creationId xmlns:a16="http://schemas.microsoft.com/office/drawing/2014/main" id="{68316CF7-35D9-4AEC-AB7F-77F5CA1FEC60}"/>
                </a:ext>
              </a:extLst>
            </p:cNvPr>
            <p:cNvSpPr txBox="1"/>
            <p:nvPr/>
          </p:nvSpPr>
          <p:spPr>
            <a:xfrm rot="5400000">
              <a:off x="2166392" y="3914555"/>
              <a:ext cx="3886198" cy="781491"/>
            </a:xfrm>
            <a:prstGeom prst="rect">
              <a:avLst/>
            </a:prstGeom>
            <a:solidFill>
              <a:schemeClr val="accent1"/>
            </a:solidFill>
          </p:spPr>
          <p:txBody>
            <a:bodyPr wrap="square" rtlCol="0">
              <a:spAutoFit/>
            </a:bodyPr>
            <a:lstStyle/>
            <a:p>
              <a:r>
                <a:rPr lang="en-US" sz="1799" dirty="0"/>
                <a:t>	</a:t>
              </a:r>
              <a:r>
                <a:rPr lang="en-US" sz="4399" dirty="0">
                  <a:solidFill>
                    <a:schemeClr val="accent1"/>
                  </a:solidFill>
                </a:rPr>
                <a:t>OO</a:t>
              </a:r>
            </a:p>
          </p:txBody>
        </p:sp>
        <p:sp>
          <p:nvSpPr>
            <p:cNvPr id="8" name="TextBox 7">
              <a:extLst>
                <a:ext uri="{FF2B5EF4-FFF2-40B4-BE49-F238E27FC236}">
                  <a16:creationId xmlns:a16="http://schemas.microsoft.com/office/drawing/2014/main" id="{FEFAAFD4-D13A-4012-B4B4-7F3E4D63B42B}"/>
                </a:ext>
              </a:extLst>
            </p:cNvPr>
            <p:cNvSpPr txBox="1"/>
            <p:nvPr/>
          </p:nvSpPr>
          <p:spPr>
            <a:xfrm rot="5400000">
              <a:off x="3021469" y="3931367"/>
              <a:ext cx="3852442" cy="781621"/>
            </a:xfrm>
            <a:prstGeom prst="rect">
              <a:avLst/>
            </a:prstGeom>
            <a:solidFill>
              <a:schemeClr val="accent1"/>
            </a:solidFill>
          </p:spPr>
          <p:txBody>
            <a:bodyPr wrap="square" rtlCol="0">
              <a:spAutoFit/>
            </a:bodyPr>
            <a:lstStyle/>
            <a:p>
              <a:r>
                <a:rPr lang="en-US" sz="1799" dirty="0"/>
                <a:t>	</a:t>
              </a:r>
              <a:r>
                <a:rPr lang="en-US" sz="4399" dirty="0">
                  <a:solidFill>
                    <a:schemeClr val="accent1"/>
                  </a:solidFill>
                </a:rPr>
                <a:t>OO</a:t>
              </a:r>
            </a:p>
          </p:txBody>
        </p:sp>
        <p:sp>
          <p:nvSpPr>
            <p:cNvPr id="9" name="TextBox 8">
              <a:extLst>
                <a:ext uri="{FF2B5EF4-FFF2-40B4-BE49-F238E27FC236}">
                  <a16:creationId xmlns:a16="http://schemas.microsoft.com/office/drawing/2014/main" id="{89A7E6D6-79F3-489F-972A-B5117E163638}"/>
                </a:ext>
              </a:extLst>
            </p:cNvPr>
            <p:cNvSpPr txBox="1"/>
            <p:nvPr/>
          </p:nvSpPr>
          <p:spPr>
            <a:xfrm>
              <a:off x="2841821" y="2514600"/>
              <a:ext cx="890393" cy="522529"/>
            </a:xfrm>
            <a:prstGeom prst="rect">
              <a:avLst/>
            </a:prstGeom>
            <a:noFill/>
          </p:spPr>
          <p:txBody>
            <a:bodyPr wrap="square" rtlCol="0">
              <a:spAutoFit/>
            </a:bodyPr>
            <a:lstStyle/>
            <a:p>
              <a:r>
                <a:rPr lang="en-US" sz="1600" b="1" dirty="0"/>
                <a:t>85%</a:t>
              </a:r>
            </a:p>
          </p:txBody>
        </p:sp>
        <p:sp>
          <p:nvSpPr>
            <p:cNvPr id="10" name="TextBox 9">
              <a:extLst>
                <a:ext uri="{FF2B5EF4-FFF2-40B4-BE49-F238E27FC236}">
                  <a16:creationId xmlns:a16="http://schemas.microsoft.com/office/drawing/2014/main" id="{DB3432E3-89DE-486A-863F-FC5AC5C185EE}"/>
                </a:ext>
              </a:extLst>
            </p:cNvPr>
            <p:cNvSpPr txBox="1"/>
            <p:nvPr/>
          </p:nvSpPr>
          <p:spPr>
            <a:xfrm>
              <a:off x="3718745" y="2057400"/>
              <a:ext cx="851667" cy="522529"/>
            </a:xfrm>
            <a:prstGeom prst="rect">
              <a:avLst/>
            </a:prstGeom>
            <a:noFill/>
          </p:spPr>
          <p:txBody>
            <a:bodyPr wrap="square" rtlCol="0">
              <a:spAutoFit/>
            </a:bodyPr>
            <a:lstStyle/>
            <a:p>
              <a:r>
                <a:rPr lang="en-US" sz="1600" b="1" dirty="0"/>
                <a:t>95%</a:t>
              </a:r>
            </a:p>
          </p:txBody>
        </p:sp>
        <p:sp>
          <p:nvSpPr>
            <p:cNvPr id="11" name="TextBox 10">
              <a:extLst>
                <a:ext uri="{FF2B5EF4-FFF2-40B4-BE49-F238E27FC236}">
                  <a16:creationId xmlns:a16="http://schemas.microsoft.com/office/drawing/2014/main" id="{8F99E302-DED5-45A2-8A18-79C0EE356319}"/>
                </a:ext>
              </a:extLst>
            </p:cNvPr>
            <p:cNvSpPr txBox="1"/>
            <p:nvPr/>
          </p:nvSpPr>
          <p:spPr>
            <a:xfrm>
              <a:off x="4640979" y="2037211"/>
              <a:ext cx="885361" cy="522529"/>
            </a:xfrm>
            <a:prstGeom prst="rect">
              <a:avLst/>
            </a:prstGeom>
            <a:noFill/>
          </p:spPr>
          <p:txBody>
            <a:bodyPr wrap="square" rtlCol="0">
              <a:spAutoFit/>
            </a:bodyPr>
            <a:lstStyle/>
            <a:p>
              <a:r>
                <a:rPr lang="en-US" sz="1600" b="1" dirty="0"/>
                <a:t>94%</a:t>
              </a:r>
            </a:p>
          </p:txBody>
        </p:sp>
      </p:grpSp>
      <p:sp>
        <p:nvSpPr>
          <p:cNvPr id="12" name="Rectangle 11">
            <a:extLst>
              <a:ext uri="{FF2B5EF4-FFF2-40B4-BE49-F238E27FC236}">
                <a16:creationId xmlns:a16="http://schemas.microsoft.com/office/drawing/2014/main" id="{3642B255-3816-46F5-8899-9F32DE0BA22A}"/>
              </a:ext>
            </a:extLst>
          </p:cNvPr>
          <p:cNvSpPr/>
          <p:nvPr/>
        </p:nvSpPr>
        <p:spPr>
          <a:xfrm>
            <a:off x="6579081" y="1658662"/>
            <a:ext cx="6305485" cy="584775"/>
          </a:xfrm>
          <a:prstGeom prst="rect">
            <a:avLst/>
          </a:prstGeom>
        </p:spPr>
        <p:txBody>
          <a:bodyPr wrap="square">
            <a:spAutoFit/>
          </a:bodyPr>
          <a:lstStyle/>
          <a:p>
            <a:r>
              <a:rPr lang="en-US" sz="1600" b="1" dirty="0">
                <a:solidFill>
                  <a:schemeClr val="bg1"/>
                </a:solidFill>
              </a:rPr>
              <a:t>Engaged in Selected Stages of the Continuum of HIV Care </a:t>
            </a:r>
          </a:p>
          <a:p>
            <a:r>
              <a:rPr lang="en-US" sz="1600" b="1" dirty="0">
                <a:solidFill>
                  <a:schemeClr val="bg1"/>
                </a:solidFill>
              </a:rPr>
              <a:t>Florida Oral Health Care</a:t>
            </a:r>
            <a:endParaRPr lang="en-US" sz="1600" dirty="0">
              <a:solidFill>
                <a:schemeClr val="bg1"/>
              </a:solidFill>
            </a:endParaRPr>
          </a:p>
        </p:txBody>
      </p:sp>
      <p:sp>
        <p:nvSpPr>
          <p:cNvPr id="14" name="Rectangle 13">
            <a:extLst>
              <a:ext uri="{FF2B5EF4-FFF2-40B4-BE49-F238E27FC236}">
                <a16:creationId xmlns:a16="http://schemas.microsoft.com/office/drawing/2014/main" id="{B23B07B3-88E0-4FC0-A16A-8456B166BB2C}"/>
              </a:ext>
            </a:extLst>
          </p:cNvPr>
          <p:cNvSpPr/>
          <p:nvPr/>
        </p:nvSpPr>
        <p:spPr>
          <a:xfrm>
            <a:off x="7817523" y="2445548"/>
            <a:ext cx="1080669" cy="2419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92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4398F-49E3-4A41-BCB7-047FB7DC91D5}"/>
              </a:ext>
            </a:extLst>
          </p:cNvPr>
          <p:cNvSpPr>
            <a:spLocks noGrp="1"/>
          </p:cNvSpPr>
          <p:nvPr>
            <p:ph type="title"/>
          </p:nvPr>
        </p:nvSpPr>
        <p:spPr>
          <a:xfrm>
            <a:off x="2552051" y="718135"/>
            <a:ext cx="9060024" cy="829193"/>
          </a:xfrm>
        </p:spPr>
        <p:txBody>
          <a:bodyPr/>
          <a:lstStyle/>
          <a:p>
            <a:r>
              <a:rPr lang="en-US" sz="4000" dirty="0">
                <a:latin typeface="Calibri" panose="020F0502020204030204" pitchFamily="34" charset="0"/>
              </a:rPr>
              <a:t>Best Practices</a:t>
            </a:r>
          </a:p>
        </p:txBody>
      </p:sp>
      <p:sp>
        <p:nvSpPr>
          <p:cNvPr id="5" name="Rectangle 4">
            <a:extLst>
              <a:ext uri="{FF2B5EF4-FFF2-40B4-BE49-F238E27FC236}">
                <a16:creationId xmlns:a16="http://schemas.microsoft.com/office/drawing/2014/main" id="{2126C3F1-3E55-4E45-845F-6F2AAF194151}"/>
              </a:ext>
            </a:extLst>
          </p:cNvPr>
          <p:cNvSpPr/>
          <p:nvPr/>
        </p:nvSpPr>
        <p:spPr>
          <a:xfrm>
            <a:off x="2552051" y="1653566"/>
            <a:ext cx="8696587" cy="3077766"/>
          </a:xfrm>
          <a:prstGeom prst="rect">
            <a:avLst/>
          </a:prstGeom>
        </p:spPr>
        <p:txBody>
          <a:bodyPr wrap="square">
            <a:spAutoFit/>
          </a:bodyPr>
          <a:lstStyle/>
          <a:p>
            <a:pPr marL="285750" indent="-285750">
              <a:buFont typeface="Arial" panose="020B0604020202020204" pitchFamily="34" charset="0"/>
              <a:buChar char="•"/>
            </a:pPr>
            <a:r>
              <a:rPr lang="en-US" sz="1600" b="1" dirty="0">
                <a:solidFill>
                  <a:schemeClr val="bg1"/>
                </a:solidFill>
              </a:rPr>
              <a:t>The most unique practice of the program is to provide a total continuum of care for all patients in a diverse and culturally sensitive and welcoming  environment. </a:t>
            </a:r>
          </a:p>
          <a:p>
            <a:pPr marL="285750" indent="-285750">
              <a:buFont typeface="Arial" panose="020B0604020202020204" pitchFamily="34" charset="0"/>
              <a:buChar char="•"/>
            </a:pPr>
            <a:r>
              <a:rPr lang="en-US" sz="1600" b="1" dirty="0">
                <a:solidFill>
                  <a:schemeClr val="bg1"/>
                </a:solidFill>
              </a:rPr>
              <a:t>An emphasis is placed on both diagnosis of new HIV cases, medication adherence, and retention in care and viral load suppression through collaborative partnerships with multiple providers.</a:t>
            </a:r>
          </a:p>
          <a:p>
            <a:pPr marL="285750" indent="-285750">
              <a:buFont typeface="Arial" panose="020B0604020202020204" pitchFamily="34" charset="0"/>
              <a:buChar char="•"/>
            </a:pPr>
            <a:r>
              <a:rPr lang="en-US" sz="1600" b="1" dirty="0">
                <a:solidFill>
                  <a:schemeClr val="bg1"/>
                </a:solidFill>
              </a:rPr>
              <a:t>Medical model of care</a:t>
            </a:r>
          </a:p>
          <a:p>
            <a:pPr marL="285750" indent="-285750">
              <a:buFont typeface="Arial" panose="020B0604020202020204" pitchFamily="34" charset="0"/>
              <a:buChar char="•"/>
            </a:pPr>
            <a:r>
              <a:rPr lang="en-US" sz="1600" b="1" dirty="0">
                <a:solidFill>
                  <a:schemeClr val="bg1"/>
                </a:solidFill>
              </a:rPr>
              <a:t>Clients lost to care are aggressively addressed.</a:t>
            </a:r>
          </a:p>
          <a:p>
            <a:pPr marL="285750" indent="-285750">
              <a:buFont typeface="Arial" panose="020B0604020202020204" pitchFamily="34" charset="0"/>
              <a:buChar char="•"/>
            </a:pPr>
            <a:r>
              <a:rPr lang="en-US" sz="1600" b="1" dirty="0">
                <a:solidFill>
                  <a:schemeClr val="bg1"/>
                </a:solidFill>
              </a:rPr>
              <a:t> Students providers, community health care professionals, and clients are engaged in an ongoing multidisciplinary educational program stressing the importance of medication adherence, retention in care, viral load suppression, and a health lifestyle.</a:t>
            </a:r>
          </a:p>
          <a:p>
            <a:pPr marL="285750" indent="-285750">
              <a:buFont typeface="Arial" panose="020B0604020202020204" pitchFamily="34" charset="0"/>
              <a:buChar char="•"/>
            </a:pPr>
            <a:r>
              <a:rPr lang="en-US" sz="1600" b="1" dirty="0">
                <a:solidFill>
                  <a:schemeClr val="bg1"/>
                </a:solidFill>
              </a:rPr>
              <a:t>The outcomes of the program reflect the dedication and unique collaboration of both patients and providers with retention rates and viral suppression rates that exceed national statistics. </a:t>
            </a:r>
          </a:p>
          <a:p>
            <a:endParaRPr lang="en-US" dirty="0"/>
          </a:p>
        </p:txBody>
      </p:sp>
    </p:spTree>
    <p:extLst>
      <p:ext uri="{BB962C8B-B14F-4D97-AF65-F5344CB8AC3E}">
        <p14:creationId xmlns:p14="http://schemas.microsoft.com/office/powerpoint/2010/main" val="54279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A325-1E05-4D44-9322-FF953477C6CC}"/>
              </a:ext>
            </a:extLst>
          </p:cNvPr>
          <p:cNvSpPr>
            <a:spLocks noGrp="1"/>
          </p:cNvSpPr>
          <p:nvPr>
            <p:ph type="title"/>
          </p:nvPr>
        </p:nvSpPr>
        <p:spPr>
          <a:xfrm>
            <a:off x="2501718" y="760080"/>
            <a:ext cx="9060024" cy="829193"/>
          </a:xfrm>
        </p:spPr>
        <p:txBody>
          <a:bodyPr/>
          <a:lstStyle/>
          <a:p>
            <a:r>
              <a:rPr lang="en-US" sz="4000" dirty="0">
                <a:solidFill>
                  <a:srgbClr val="FF0000"/>
                </a:solidFill>
                <a:latin typeface="Calibri" panose="020F0502020204030204" pitchFamily="34" charset="0"/>
              </a:rPr>
              <a:t>Case Presentation</a:t>
            </a:r>
            <a:endParaRPr lang="en-US" sz="4000" dirty="0">
              <a:latin typeface="Calibri" panose="020F0502020204030204" pitchFamily="34" charset="0"/>
            </a:endParaRPr>
          </a:p>
        </p:txBody>
      </p:sp>
      <p:sp>
        <p:nvSpPr>
          <p:cNvPr id="5" name="Rectangle 4">
            <a:extLst>
              <a:ext uri="{FF2B5EF4-FFF2-40B4-BE49-F238E27FC236}">
                <a16:creationId xmlns:a16="http://schemas.microsoft.com/office/drawing/2014/main" id="{ECD96F96-7BBC-44D1-B7D1-1FDF73804F9D}"/>
              </a:ext>
            </a:extLst>
          </p:cNvPr>
          <p:cNvSpPr/>
          <p:nvPr/>
        </p:nvSpPr>
        <p:spPr>
          <a:xfrm>
            <a:off x="3048000" y="1582341"/>
            <a:ext cx="6096000" cy="2708434"/>
          </a:xfrm>
          <a:prstGeom prst="rect">
            <a:avLst/>
          </a:prstGeom>
        </p:spPr>
        <p:txBody>
          <a:bodyPr>
            <a:spAutoFit/>
          </a:bodyPr>
          <a:lstStyle/>
          <a:p>
            <a:r>
              <a:rPr lang="en-US" sz="2000" b="1" dirty="0">
                <a:solidFill>
                  <a:schemeClr val="bg1"/>
                </a:solidFill>
              </a:rPr>
              <a:t>44 year old Female/Haitian</a:t>
            </a:r>
          </a:p>
          <a:p>
            <a:r>
              <a:rPr lang="en-US" sz="2000" b="1" dirty="0">
                <a:solidFill>
                  <a:schemeClr val="bg1"/>
                </a:solidFill>
              </a:rPr>
              <a:t>Denies any history of HIV/AIDS</a:t>
            </a:r>
          </a:p>
          <a:p>
            <a:endParaRPr lang="en-US" sz="2000" b="1" dirty="0">
              <a:solidFill>
                <a:schemeClr val="bg1"/>
              </a:solidFill>
            </a:endParaRPr>
          </a:p>
          <a:p>
            <a:r>
              <a:rPr lang="en-US" sz="2000" b="1" dirty="0">
                <a:solidFill>
                  <a:schemeClr val="bg1"/>
                </a:solidFill>
              </a:rPr>
              <a:t>Current Medication List:</a:t>
            </a:r>
          </a:p>
          <a:p>
            <a:pPr marL="742950" lvl="1" indent="-285750">
              <a:buFont typeface="Arial" panose="020B0604020202020204" pitchFamily="34" charset="0"/>
              <a:buChar char="•"/>
            </a:pPr>
            <a:r>
              <a:rPr lang="en-US" b="1" dirty="0">
                <a:solidFill>
                  <a:srgbClr val="FF0000"/>
                </a:solidFill>
              </a:rPr>
              <a:t>Singular</a:t>
            </a:r>
          </a:p>
          <a:p>
            <a:pPr marL="742950" lvl="1" indent="-285750">
              <a:buFont typeface="Arial" panose="020B0604020202020204" pitchFamily="34" charset="0"/>
              <a:buChar char="•"/>
            </a:pPr>
            <a:r>
              <a:rPr lang="en-US" b="1" dirty="0">
                <a:solidFill>
                  <a:srgbClr val="FF0000"/>
                </a:solidFill>
              </a:rPr>
              <a:t>Proair</a:t>
            </a:r>
          </a:p>
          <a:p>
            <a:pPr marL="742950" lvl="1" indent="-285750">
              <a:buFont typeface="Arial" panose="020B0604020202020204" pitchFamily="34" charset="0"/>
              <a:buChar char="•"/>
            </a:pPr>
            <a:r>
              <a:rPr lang="en-US" b="1" dirty="0">
                <a:solidFill>
                  <a:srgbClr val="FF0000"/>
                </a:solidFill>
              </a:rPr>
              <a:t>Pantoprazole Sodium 40mg (GERD)</a:t>
            </a:r>
          </a:p>
          <a:p>
            <a:pPr marL="742950" lvl="1" indent="-285750">
              <a:buFont typeface="Arial" panose="020B0604020202020204" pitchFamily="34" charset="0"/>
              <a:buChar char="•"/>
            </a:pPr>
            <a:r>
              <a:rPr lang="en-US" b="1" dirty="0">
                <a:solidFill>
                  <a:srgbClr val="FF0000"/>
                </a:solidFill>
              </a:rPr>
              <a:t>Fluticasone propriate (allergies) </a:t>
            </a:r>
          </a:p>
          <a:p>
            <a:pPr marL="742950" lvl="1" indent="-285750">
              <a:buFont typeface="Arial" panose="020B0604020202020204" pitchFamily="34" charset="0"/>
              <a:buChar char="•"/>
            </a:pPr>
            <a:r>
              <a:rPr lang="en-US" b="1" dirty="0">
                <a:solidFill>
                  <a:srgbClr val="FF0000"/>
                </a:solidFill>
              </a:rPr>
              <a:t>Hydroxyzine </a:t>
            </a:r>
            <a:r>
              <a:rPr lang="en-US" b="1" dirty="0" err="1">
                <a:solidFill>
                  <a:srgbClr val="FF0000"/>
                </a:solidFill>
              </a:rPr>
              <a:t>Hcl</a:t>
            </a:r>
            <a:r>
              <a:rPr lang="en-US" b="1" dirty="0">
                <a:solidFill>
                  <a:srgbClr val="FF0000"/>
                </a:solidFill>
              </a:rPr>
              <a:t> 25mg (anxiety)</a:t>
            </a:r>
          </a:p>
        </p:txBody>
      </p:sp>
    </p:spTree>
    <p:extLst>
      <p:ext uri="{BB962C8B-B14F-4D97-AF65-F5344CB8AC3E}">
        <p14:creationId xmlns:p14="http://schemas.microsoft.com/office/powerpoint/2010/main" val="426958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30E-E783-4B3F-8653-8C9A22AAF917}"/>
              </a:ext>
            </a:extLst>
          </p:cNvPr>
          <p:cNvSpPr>
            <a:spLocks noGrp="1"/>
          </p:cNvSpPr>
          <p:nvPr>
            <p:ph type="title"/>
          </p:nvPr>
        </p:nvSpPr>
        <p:spPr>
          <a:xfrm>
            <a:off x="2560440" y="625856"/>
            <a:ext cx="9060024" cy="829193"/>
          </a:xfrm>
        </p:spPr>
        <p:txBody>
          <a:bodyPr/>
          <a:lstStyle/>
          <a:p>
            <a:r>
              <a:rPr lang="en-US" sz="4000" dirty="0">
                <a:solidFill>
                  <a:srgbClr val="FF0000"/>
                </a:solidFill>
                <a:latin typeface="Calibri" panose="020F0502020204030204" pitchFamily="34" charset="0"/>
              </a:rPr>
              <a:t>Case Presentation</a:t>
            </a:r>
            <a:endParaRPr lang="en-US" sz="4000" dirty="0"/>
          </a:p>
        </p:txBody>
      </p:sp>
      <p:pic>
        <p:nvPicPr>
          <p:cNvPr id="5" name="Picture 4">
            <a:extLst>
              <a:ext uri="{FF2B5EF4-FFF2-40B4-BE49-F238E27FC236}">
                <a16:creationId xmlns:a16="http://schemas.microsoft.com/office/drawing/2014/main" id="{5F7A1C0C-E2A2-4E7C-8317-97C7E6D90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615" y="1389734"/>
            <a:ext cx="2449682" cy="3266242"/>
          </a:xfrm>
          <a:prstGeom prst="rect">
            <a:avLst/>
          </a:prstGeom>
        </p:spPr>
      </p:pic>
      <p:pic>
        <p:nvPicPr>
          <p:cNvPr id="6" name="Picture 5">
            <a:extLst>
              <a:ext uri="{FF2B5EF4-FFF2-40B4-BE49-F238E27FC236}">
                <a16:creationId xmlns:a16="http://schemas.microsoft.com/office/drawing/2014/main" id="{66CB10AC-B9F7-4963-8322-B21875901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622" y="1389734"/>
            <a:ext cx="2449681" cy="3266241"/>
          </a:xfrm>
          <a:prstGeom prst="rect">
            <a:avLst/>
          </a:prstGeom>
        </p:spPr>
      </p:pic>
      <p:sp>
        <p:nvSpPr>
          <p:cNvPr id="7" name="TextBox 6">
            <a:extLst>
              <a:ext uri="{FF2B5EF4-FFF2-40B4-BE49-F238E27FC236}">
                <a16:creationId xmlns:a16="http://schemas.microsoft.com/office/drawing/2014/main" id="{48B1BB54-39D9-4CDF-BC67-7279C21027EE}"/>
              </a:ext>
            </a:extLst>
          </p:cNvPr>
          <p:cNvSpPr txBox="1"/>
          <p:nvPr/>
        </p:nvSpPr>
        <p:spPr>
          <a:xfrm>
            <a:off x="2941615" y="4581587"/>
            <a:ext cx="6462444" cy="523220"/>
          </a:xfrm>
          <a:prstGeom prst="rect">
            <a:avLst/>
          </a:prstGeom>
          <a:noFill/>
        </p:spPr>
        <p:txBody>
          <a:bodyPr wrap="square" rtlCol="0">
            <a:spAutoFit/>
          </a:bodyPr>
          <a:lstStyle/>
          <a:p>
            <a:r>
              <a:rPr lang="en-US" sz="1400" b="1" dirty="0">
                <a:solidFill>
                  <a:schemeClr val="bg1"/>
                </a:solidFill>
              </a:rPr>
              <a:t>Lesions observed upon presentation for routine dental visit</a:t>
            </a:r>
          </a:p>
          <a:p>
            <a:r>
              <a:rPr lang="en-US" sz="1400" b="1" dirty="0">
                <a:solidFill>
                  <a:schemeClr val="bg1"/>
                </a:solidFill>
              </a:rPr>
              <a:t>Differential Diagnosis: Kaposi Sarcoma, Melanoma, Squamous Cell Carcinoma, HPV</a:t>
            </a:r>
          </a:p>
        </p:txBody>
      </p:sp>
    </p:spTree>
    <p:extLst>
      <p:ext uri="{BB962C8B-B14F-4D97-AF65-F5344CB8AC3E}">
        <p14:creationId xmlns:p14="http://schemas.microsoft.com/office/powerpoint/2010/main" val="159828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30E-E783-4B3F-8653-8C9A22AAF917}"/>
              </a:ext>
            </a:extLst>
          </p:cNvPr>
          <p:cNvSpPr>
            <a:spLocks noGrp="1"/>
          </p:cNvSpPr>
          <p:nvPr>
            <p:ph type="title"/>
          </p:nvPr>
        </p:nvSpPr>
        <p:spPr>
          <a:xfrm>
            <a:off x="2560440" y="625856"/>
            <a:ext cx="9060024" cy="829193"/>
          </a:xfrm>
        </p:spPr>
        <p:txBody>
          <a:bodyPr/>
          <a:lstStyle/>
          <a:p>
            <a:r>
              <a:rPr lang="en-US" sz="4000" dirty="0">
                <a:solidFill>
                  <a:srgbClr val="FF0000"/>
                </a:solidFill>
                <a:latin typeface="Calibri" panose="020F0502020204030204" pitchFamily="34" charset="0"/>
              </a:rPr>
              <a:t>Case Presentation</a:t>
            </a:r>
            <a:endParaRPr lang="en-US" sz="4000" dirty="0"/>
          </a:p>
        </p:txBody>
      </p:sp>
      <p:sp>
        <p:nvSpPr>
          <p:cNvPr id="3" name="TextBox 2">
            <a:extLst>
              <a:ext uri="{FF2B5EF4-FFF2-40B4-BE49-F238E27FC236}">
                <a16:creationId xmlns:a16="http://schemas.microsoft.com/office/drawing/2014/main" id="{C79203CF-688B-42F1-937E-21965589BD3E}"/>
              </a:ext>
            </a:extLst>
          </p:cNvPr>
          <p:cNvSpPr txBox="1"/>
          <p:nvPr/>
        </p:nvSpPr>
        <p:spPr>
          <a:xfrm>
            <a:off x="2961314" y="1686187"/>
            <a:ext cx="5469622" cy="224676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Patient referred to Nova Southeastern University for Evaluation</a:t>
            </a:r>
          </a:p>
          <a:p>
            <a:pPr marL="342900" indent="-342900">
              <a:buFont typeface="Arial" panose="020B0604020202020204" pitchFamily="34" charset="0"/>
              <a:buChar char="•"/>
            </a:pPr>
            <a:r>
              <a:rPr lang="en-US" sz="2000" b="1" dirty="0">
                <a:solidFill>
                  <a:schemeClr val="bg1"/>
                </a:solidFill>
              </a:rPr>
              <a:t>Consulted with physician and ordered full lab panel including HIV test, CD4, Viral Load</a:t>
            </a:r>
          </a:p>
          <a:p>
            <a:pPr marL="342900" indent="-342900">
              <a:buFont typeface="Arial" panose="020B0604020202020204" pitchFamily="34" charset="0"/>
              <a:buChar char="•"/>
            </a:pPr>
            <a:r>
              <a:rPr lang="en-US" sz="2000" b="1" dirty="0">
                <a:solidFill>
                  <a:schemeClr val="bg1"/>
                </a:solidFill>
              </a:rPr>
              <a:t>Referred to Oral Surgery for Biopsy</a:t>
            </a:r>
          </a:p>
          <a:p>
            <a:pPr marL="342900" indent="-342900">
              <a:buFont typeface="Arial" panose="020B0604020202020204" pitchFamily="34" charset="0"/>
              <a:buChar char="•"/>
            </a:pPr>
            <a:r>
              <a:rPr lang="en-US" sz="2000" b="1" dirty="0">
                <a:solidFill>
                  <a:schemeClr val="bg1"/>
                </a:solidFill>
              </a:rPr>
              <a:t>Linkage to Case Manager/Mental Health Services</a:t>
            </a:r>
          </a:p>
        </p:txBody>
      </p:sp>
    </p:spTree>
    <p:extLst>
      <p:ext uri="{BB962C8B-B14F-4D97-AF65-F5344CB8AC3E}">
        <p14:creationId xmlns:p14="http://schemas.microsoft.com/office/powerpoint/2010/main" val="158498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A325-1E05-4D44-9322-FF953477C6CC}"/>
              </a:ext>
            </a:extLst>
          </p:cNvPr>
          <p:cNvSpPr>
            <a:spLocks noGrp="1"/>
          </p:cNvSpPr>
          <p:nvPr>
            <p:ph type="title"/>
          </p:nvPr>
        </p:nvSpPr>
        <p:spPr>
          <a:xfrm>
            <a:off x="2501718" y="760080"/>
            <a:ext cx="9060024" cy="829193"/>
          </a:xfrm>
        </p:spPr>
        <p:txBody>
          <a:bodyPr/>
          <a:lstStyle/>
          <a:p>
            <a:r>
              <a:rPr lang="en-US" sz="4000" dirty="0">
                <a:solidFill>
                  <a:srgbClr val="FF0000"/>
                </a:solidFill>
                <a:latin typeface="Calibri" panose="020F0502020204030204" pitchFamily="34" charset="0"/>
              </a:rPr>
              <a:t>Case Presentation</a:t>
            </a:r>
            <a:endParaRPr lang="en-US" sz="4000" dirty="0">
              <a:latin typeface="Calibri" panose="020F0502020204030204" pitchFamily="34" charset="0"/>
            </a:endParaRPr>
          </a:p>
        </p:txBody>
      </p:sp>
      <p:sp>
        <p:nvSpPr>
          <p:cNvPr id="3" name="Rectangle 2">
            <a:extLst>
              <a:ext uri="{FF2B5EF4-FFF2-40B4-BE49-F238E27FC236}">
                <a16:creationId xmlns:a16="http://schemas.microsoft.com/office/drawing/2014/main" id="{F0F4BFD2-F382-4722-B1F4-951A7E54F07F}"/>
              </a:ext>
            </a:extLst>
          </p:cNvPr>
          <p:cNvSpPr/>
          <p:nvPr/>
        </p:nvSpPr>
        <p:spPr>
          <a:xfrm>
            <a:off x="2737607" y="1589273"/>
            <a:ext cx="6096000" cy="3416320"/>
          </a:xfrm>
          <a:prstGeom prst="rect">
            <a:avLst/>
          </a:prstGeom>
        </p:spPr>
        <p:txBody>
          <a:bodyPr>
            <a:spAutoFit/>
          </a:bodyPr>
          <a:lstStyle/>
          <a:p>
            <a:r>
              <a:rPr lang="en-US" b="1" dirty="0">
                <a:solidFill>
                  <a:schemeClr val="bg1"/>
                </a:solidFill>
              </a:rPr>
              <a:t>Mode of Transmission/Heterosexual</a:t>
            </a:r>
          </a:p>
          <a:p>
            <a:r>
              <a:rPr lang="en-US" b="1" dirty="0">
                <a:solidFill>
                  <a:schemeClr val="bg1"/>
                </a:solidFill>
              </a:rPr>
              <a:t>Date of Diagnosis 1/1/2011</a:t>
            </a:r>
          </a:p>
          <a:p>
            <a:r>
              <a:rPr lang="en-US" b="1" dirty="0">
                <a:solidFill>
                  <a:schemeClr val="bg1"/>
                </a:solidFill>
              </a:rPr>
              <a:t>On antiviral therapy in 2013 during pregnancy/child born HIV- then discontinued</a:t>
            </a:r>
          </a:p>
          <a:p>
            <a:r>
              <a:rPr lang="en-US" b="1" dirty="0">
                <a:solidFill>
                  <a:schemeClr val="bg1"/>
                </a:solidFill>
              </a:rPr>
              <a:t>Date new antiretroviral therapy started 1/20/2018</a:t>
            </a:r>
          </a:p>
          <a:p>
            <a:r>
              <a:rPr lang="en-US" b="1" dirty="0">
                <a:solidFill>
                  <a:schemeClr val="bg1"/>
                </a:solidFill>
              </a:rPr>
              <a:t>CD4 10</a:t>
            </a:r>
          </a:p>
          <a:p>
            <a:r>
              <a:rPr lang="en-US" b="1" dirty="0">
                <a:solidFill>
                  <a:schemeClr val="bg1"/>
                </a:solidFill>
              </a:rPr>
              <a:t>Viral load 79,500</a:t>
            </a:r>
          </a:p>
          <a:p>
            <a:r>
              <a:rPr lang="en-US" b="1" dirty="0">
                <a:solidFill>
                  <a:schemeClr val="bg1"/>
                </a:solidFill>
              </a:rPr>
              <a:t>Current Medication</a:t>
            </a:r>
          </a:p>
          <a:p>
            <a:pPr lvl="1"/>
            <a:r>
              <a:rPr lang="en-US" b="1" dirty="0">
                <a:solidFill>
                  <a:schemeClr val="bg1"/>
                </a:solidFill>
              </a:rPr>
              <a:t>Singular, Proair, </a:t>
            </a:r>
            <a:r>
              <a:rPr lang="en-US" b="1" dirty="0" err="1">
                <a:solidFill>
                  <a:srgbClr val="FF0000"/>
                </a:solidFill>
              </a:rPr>
              <a:t>Genvoya</a:t>
            </a:r>
            <a:r>
              <a:rPr lang="en-US" b="1" dirty="0">
                <a:solidFill>
                  <a:srgbClr val="FF0000"/>
                </a:solidFill>
              </a:rPr>
              <a:t>, Bactrim DS 800, Azithromycin 600mg, </a:t>
            </a:r>
            <a:r>
              <a:rPr lang="en-US" b="1" dirty="0">
                <a:solidFill>
                  <a:schemeClr val="bg1"/>
                </a:solidFill>
              </a:rPr>
              <a:t>Pantoprazole Sodium 40mg (GERD),Amoxicillin 875, Fluticasone propriate (allergies), hydroxyzine </a:t>
            </a:r>
            <a:r>
              <a:rPr lang="en-US" b="1" dirty="0" err="1">
                <a:solidFill>
                  <a:schemeClr val="bg1"/>
                </a:solidFill>
              </a:rPr>
              <a:t>Hcl</a:t>
            </a:r>
            <a:r>
              <a:rPr lang="en-US" b="1" dirty="0">
                <a:solidFill>
                  <a:schemeClr val="bg1"/>
                </a:solidFill>
              </a:rPr>
              <a:t> 25mg (anxiety),</a:t>
            </a:r>
            <a:r>
              <a:rPr lang="en-US" b="1" dirty="0">
                <a:solidFill>
                  <a:srgbClr val="FF0000"/>
                </a:solidFill>
              </a:rPr>
              <a:t>Permethrin 5% (</a:t>
            </a:r>
            <a:r>
              <a:rPr lang="en-US" b="1" dirty="0" err="1">
                <a:solidFill>
                  <a:srgbClr val="FF0000"/>
                </a:solidFill>
              </a:rPr>
              <a:t>scabies,lice</a:t>
            </a:r>
            <a:r>
              <a:rPr lang="en-US" b="1" dirty="0">
                <a:solidFill>
                  <a:srgbClr val="FF0000"/>
                </a:solidFill>
              </a:rPr>
              <a:t>)</a:t>
            </a:r>
          </a:p>
        </p:txBody>
      </p:sp>
    </p:spTree>
    <p:extLst>
      <p:ext uri="{BB962C8B-B14F-4D97-AF65-F5344CB8AC3E}">
        <p14:creationId xmlns:p14="http://schemas.microsoft.com/office/powerpoint/2010/main" val="341998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80EB-8A46-409C-B98D-FBF78B9AC3BA}"/>
              </a:ext>
            </a:extLst>
          </p:cNvPr>
          <p:cNvSpPr>
            <a:spLocks noGrp="1"/>
          </p:cNvSpPr>
          <p:nvPr>
            <p:ph type="title"/>
          </p:nvPr>
        </p:nvSpPr>
        <p:spPr>
          <a:xfrm>
            <a:off x="2677886" y="1540474"/>
            <a:ext cx="9060024" cy="829193"/>
          </a:xfrm>
        </p:spPr>
        <p:txBody>
          <a:bodyPr/>
          <a:lstStyle/>
          <a:p>
            <a:r>
              <a:rPr lang="en-US" sz="4000" dirty="0"/>
              <a:t>Oral Health Engagement:</a:t>
            </a:r>
          </a:p>
        </p:txBody>
      </p:sp>
      <p:sp>
        <p:nvSpPr>
          <p:cNvPr id="4" name="TextBox 3">
            <a:extLst>
              <a:ext uri="{FF2B5EF4-FFF2-40B4-BE49-F238E27FC236}">
                <a16:creationId xmlns:a16="http://schemas.microsoft.com/office/drawing/2014/main" id="{626386F5-6F92-48CA-AF3D-5A81F41F7995}"/>
              </a:ext>
            </a:extLst>
          </p:cNvPr>
          <p:cNvSpPr txBox="1"/>
          <p:nvPr/>
        </p:nvSpPr>
        <p:spPr>
          <a:xfrm>
            <a:off x="2751909" y="2250076"/>
            <a:ext cx="5452523" cy="830997"/>
          </a:xfrm>
          <a:prstGeom prst="rect">
            <a:avLst/>
          </a:prstGeom>
          <a:noFill/>
        </p:spPr>
        <p:txBody>
          <a:bodyPr wrap="square" rtlCol="0">
            <a:spAutoFit/>
          </a:bodyPr>
          <a:lstStyle/>
          <a:p>
            <a:r>
              <a:rPr lang="en-US" sz="2400" b="1" dirty="0">
                <a:solidFill>
                  <a:schemeClr val="bg1"/>
                </a:solidFill>
              </a:rPr>
              <a:t>How Partnerships, Access, and Education Improve Retention and Viral Suppression</a:t>
            </a:r>
          </a:p>
        </p:txBody>
      </p:sp>
      <p:sp>
        <p:nvSpPr>
          <p:cNvPr id="8" name="Content Placeholder 7">
            <a:extLst>
              <a:ext uri="{FF2B5EF4-FFF2-40B4-BE49-F238E27FC236}">
                <a16:creationId xmlns:a16="http://schemas.microsoft.com/office/drawing/2014/main" id="{194CAE4A-25AA-479D-AA3C-3E926C45FDB4}"/>
              </a:ext>
            </a:extLst>
          </p:cNvPr>
          <p:cNvSpPr>
            <a:spLocks noGrp="1"/>
          </p:cNvSpPr>
          <p:nvPr>
            <p:ph idx="1"/>
          </p:nvPr>
        </p:nvSpPr>
        <p:spPr>
          <a:xfrm>
            <a:off x="2751910" y="3189481"/>
            <a:ext cx="8986000" cy="479037"/>
          </a:xfrm>
        </p:spPr>
        <p:txBody>
          <a:bodyPr/>
          <a:lstStyle/>
          <a:p>
            <a:r>
              <a:rPr lang="en-US" sz="2000" i="1" dirty="0"/>
              <a:t>Mark Schweizer, DDS MPH</a:t>
            </a:r>
          </a:p>
          <a:p>
            <a:r>
              <a:rPr lang="en-US" sz="2000" i="1" dirty="0"/>
              <a:t>David Reznick, DDS</a:t>
            </a:r>
          </a:p>
          <a:p>
            <a:r>
              <a:rPr lang="en-US" sz="2000" i="1" dirty="0"/>
              <a:t>Helene Bednarsh, RDH MPH</a:t>
            </a:r>
          </a:p>
          <a:p>
            <a:r>
              <a:rPr lang="en-US" sz="2000" i="1" dirty="0"/>
              <a:t>Christine Farrell, RDH MPA</a:t>
            </a:r>
          </a:p>
          <a:p>
            <a:r>
              <a:rPr lang="en-US" dirty="0"/>
              <a:t> </a:t>
            </a:r>
          </a:p>
        </p:txBody>
      </p:sp>
    </p:spTree>
    <p:extLst>
      <p:ext uri="{BB962C8B-B14F-4D97-AF65-F5344CB8AC3E}">
        <p14:creationId xmlns:p14="http://schemas.microsoft.com/office/powerpoint/2010/main" val="13468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p:txBody>
          <a:bodyPr/>
          <a:lstStyle/>
          <a:p>
            <a:r>
              <a:rPr lang="en-US" dirty="0"/>
              <a:t>Michigan Dental Program</a:t>
            </a:r>
          </a:p>
        </p:txBody>
      </p:sp>
      <p:sp>
        <p:nvSpPr>
          <p:cNvPr id="3" name="Content Placeholder 2">
            <a:extLst>
              <a:ext uri="{FF2B5EF4-FFF2-40B4-BE49-F238E27FC236}">
                <a16:creationId xmlns:a16="http://schemas.microsoft.com/office/drawing/2014/main" id="{C66B2A74-2430-4079-A14F-56966D5E8099}"/>
              </a:ext>
            </a:extLst>
          </p:cNvPr>
          <p:cNvSpPr>
            <a:spLocks noGrp="1"/>
          </p:cNvSpPr>
          <p:nvPr>
            <p:ph idx="1"/>
          </p:nvPr>
        </p:nvSpPr>
        <p:spPr/>
        <p:txBody>
          <a:bodyPr/>
          <a:lstStyle/>
          <a:p>
            <a:r>
              <a:rPr lang="en-US" dirty="0"/>
              <a:t>Christine Farrell, RDH, MPA and Pam Manning, RDH, BAS</a:t>
            </a:r>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p:txBody>
          <a:bodyPr/>
          <a:lstStyle/>
          <a:p>
            <a:r>
              <a:rPr lang="en-US" dirty="0"/>
              <a:t>Michigan Department of Health and Human Services</a:t>
            </a:r>
          </a:p>
          <a:p>
            <a:r>
              <a:rPr lang="en-US" dirty="0"/>
              <a:t>Oral Health Program</a:t>
            </a:r>
          </a:p>
        </p:txBody>
      </p:sp>
    </p:spTree>
    <p:extLst>
      <p:ext uri="{BB962C8B-B14F-4D97-AF65-F5344CB8AC3E}">
        <p14:creationId xmlns:p14="http://schemas.microsoft.com/office/powerpoint/2010/main" val="112089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92EE-9367-4700-A383-88A4D3BA7B63}"/>
              </a:ext>
            </a:extLst>
          </p:cNvPr>
          <p:cNvSpPr>
            <a:spLocks noGrp="1"/>
          </p:cNvSpPr>
          <p:nvPr>
            <p:ph type="title"/>
          </p:nvPr>
        </p:nvSpPr>
        <p:spPr/>
        <p:txBody>
          <a:bodyPr>
            <a:normAutofit fontScale="90000"/>
          </a:bodyPr>
          <a:lstStyle/>
          <a:p>
            <a:r>
              <a:rPr lang="en-US" dirty="0"/>
              <a:t>What is the Michigan Dental Program?</a:t>
            </a:r>
          </a:p>
        </p:txBody>
      </p:sp>
      <p:sp>
        <p:nvSpPr>
          <p:cNvPr id="3" name="Content Placeholder 2">
            <a:extLst>
              <a:ext uri="{FF2B5EF4-FFF2-40B4-BE49-F238E27FC236}">
                <a16:creationId xmlns:a16="http://schemas.microsoft.com/office/drawing/2014/main" id="{C9F40E56-64AC-4956-A4EC-0D6C928FF3B6}"/>
              </a:ext>
            </a:extLst>
          </p:cNvPr>
          <p:cNvSpPr>
            <a:spLocks noGrp="1"/>
          </p:cNvSpPr>
          <p:nvPr>
            <p:ph sz="half" idx="10"/>
          </p:nvPr>
        </p:nvSpPr>
        <p:spPr>
          <a:xfrm>
            <a:off x="838200" y="1493240"/>
            <a:ext cx="10515600" cy="4152185"/>
          </a:xfrm>
        </p:spPr>
        <p:txBody>
          <a:bodyPr/>
          <a:lstStyle/>
          <a:p>
            <a:pPr marL="342900" indent="-342900">
              <a:buFont typeface="Arial" panose="020B0604020202020204" pitchFamily="34" charset="0"/>
              <a:buChar char="•"/>
            </a:pPr>
            <a:r>
              <a:rPr lang="en-US" dirty="0"/>
              <a:t>A comprehensive dental access program for persons living with HIV/AIDS residing in the State of Michigan</a:t>
            </a:r>
          </a:p>
          <a:p>
            <a:pPr marL="342900" indent="-342900">
              <a:buFont typeface="Arial" panose="020B0604020202020204" pitchFamily="34" charset="0"/>
              <a:buChar char="•"/>
            </a:pPr>
            <a:r>
              <a:rPr lang="en-US" dirty="0"/>
              <a:t>Administered through Michigan Department of Health and Human Services (MDHHS)</a:t>
            </a:r>
          </a:p>
          <a:p>
            <a:pPr marL="1028700" lvl="1" indent="-342900"/>
            <a:r>
              <a:rPr lang="en-US" dirty="0"/>
              <a:t>Three staff within Oral Health Program</a:t>
            </a:r>
          </a:p>
          <a:p>
            <a:pPr marL="1028700" lvl="1" indent="-342900"/>
            <a:r>
              <a:rPr lang="en-US" dirty="0"/>
              <a:t>Program coordinator, eligibility specialist and CAREWARE reporting and financial analyst</a:t>
            </a:r>
          </a:p>
          <a:p>
            <a:pPr marL="1028700" lvl="1" indent="-342900"/>
            <a:endParaRPr lang="en-US" dirty="0"/>
          </a:p>
          <a:p>
            <a:pPr marL="342900" indent="-342900">
              <a:buFont typeface="Arial" panose="020B0604020202020204" pitchFamily="34" charset="0"/>
              <a:buChar char="•"/>
            </a:pPr>
            <a:r>
              <a:rPr lang="en-US" dirty="0"/>
              <a:t>Dental Benefits Manager is Delta Dental Plan of Michigan</a:t>
            </a:r>
          </a:p>
          <a:p>
            <a:pPr marL="1028700" lvl="1" indent="-342900"/>
            <a:endParaRPr lang="en-US" dirty="0"/>
          </a:p>
          <a:p>
            <a:pPr lvl="1" indent="0">
              <a:buNone/>
            </a:pPr>
            <a:endParaRPr lang="en-US" dirty="0"/>
          </a:p>
        </p:txBody>
      </p:sp>
    </p:spTree>
    <p:extLst>
      <p:ext uri="{BB962C8B-B14F-4D97-AF65-F5344CB8AC3E}">
        <p14:creationId xmlns:p14="http://schemas.microsoft.com/office/powerpoint/2010/main" val="91013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92C4D-DF17-4630-9C6B-5CFADD1E3663}"/>
              </a:ext>
            </a:extLst>
          </p:cNvPr>
          <p:cNvSpPr>
            <a:spLocks noGrp="1"/>
          </p:cNvSpPr>
          <p:nvPr>
            <p:ph type="title"/>
          </p:nvPr>
        </p:nvSpPr>
        <p:spPr>
          <a:xfrm>
            <a:off x="838200" y="234397"/>
            <a:ext cx="10515600" cy="1065897"/>
          </a:xfrm>
        </p:spPr>
        <p:txBody>
          <a:bodyPr>
            <a:normAutofit/>
          </a:bodyPr>
          <a:lstStyle/>
          <a:p>
            <a:r>
              <a:rPr lang="en-US" sz="4400" dirty="0"/>
              <a:t>Contract provisions with Delta Dental Plan</a:t>
            </a:r>
          </a:p>
        </p:txBody>
      </p:sp>
      <p:sp>
        <p:nvSpPr>
          <p:cNvPr id="3" name="Content Placeholder 2">
            <a:extLst>
              <a:ext uri="{FF2B5EF4-FFF2-40B4-BE49-F238E27FC236}">
                <a16:creationId xmlns:a16="http://schemas.microsoft.com/office/drawing/2014/main" id="{F479A21C-E370-4878-AE84-AB42BE489347}"/>
              </a:ext>
            </a:extLst>
          </p:cNvPr>
          <p:cNvSpPr>
            <a:spLocks noGrp="1"/>
          </p:cNvSpPr>
          <p:nvPr>
            <p:ph sz="half" idx="10"/>
          </p:nvPr>
        </p:nvSpPr>
        <p:spPr>
          <a:xfrm>
            <a:off x="838200" y="1417739"/>
            <a:ext cx="10515600" cy="4227686"/>
          </a:xfrm>
        </p:spPr>
        <p:txBody>
          <a:bodyPr/>
          <a:lstStyle/>
          <a:p>
            <a:pPr marL="342900" indent="-342900">
              <a:buFont typeface="Arial" panose="020B0604020202020204" pitchFamily="34" charset="0"/>
              <a:buChar char="•"/>
            </a:pPr>
            <a:r>
              <a:rPr lang="en-US" dirty="0"/>
              <a:t>Developed </a:t>
            </a:r>
            <a:r>
              <a:rPr lang="en-US" dirty="0" smtClean="0"/>
              <a:t>Request For Proposal (RFP) </a:t>
            </a:r>
            <a:r>
              <a:rPr lang="en-US" dirty="0"/>
              <a:t>and solicited bids in 2015</a:t>
            </a:r>
          </a:p>
          <a:p>
            <a:pPr marL="342900" indent="-342900">
              <a:buFont typeface="Arial" panose="020B0604020202020204" pitchFamily="34" charset="0"/>
              <a:buChar char="•"/>
            </a:pPr>
            <a:r>
              <a:rPr lang="en-US" dirty="0"/>
              <a:t>Awarded the contract </a:t>
            </a:r>
            <a:r>
              <a:rPr lang="en-US" dirty="0" smtClean="0"/>
              <a:t>to Delta </a:t>
            </a:r>
            <a:r>
              <a:rPr lang="en-US" dirty="0"/>
              <a:t>Dental Plan early 2016</a:t>
            </a:r>
          </a:p>
          <a:p>
            <a:pPr marL="342900" indent="-342900">
              <a:buFont typeface="Arial" panose="020B0604020202020204" pitchFamily="34" charset="0"/>
              <a:buChar char="•"/>
            </a:pPr>
            <a:r>
              <a:rPr lang="en-US" dirty="0" smtClean="0"/>
              <a:t>GO LIVE DATE was </a:t>
            </a:r>
            <a:r>
              <a:rPr lang="en-US" dirty="0"/>
              <a:t>August 1, 2016</a:t>
            </a:r>
          </a:p>
          <a:p>
            <a:pPr marL="342900" indent="-342900">
              <a:buFont typeface="Arial" panose="020B0604020202020204" pitchFamily="34" charset="0"/>
              <a:buChar char="•"/>
            </a:pPr>
            <a:r>
              <a:rPr lang="en-US" dirty="0"/>
              <a:t>Three-year contract with two one year extensions allowed</a:t>
            </a:r>
          </a:p>
          <a:p>
            <a:pPr marL="342900" indent="-342900">
              <a:buFont typeface="Arial" panose="020B0604020202020204" pitchFamily="34" charset="0"/>
              <a:buChar char="•"/>
            </a:pPr>
            <a:r>
              <a:rPr lang="en-US" dirty="0" smtClean="0"/>
              <a:t>Uses </a:t>
            </a:r>
            <a:r>
              <a:rPr lang="en-US" dirty="0"/>
              <a:t>the Delta Dental PPO Network of general dentists and dental specialists</a:t>
            </a:r>
          </a:p>
          <a:p>
            <a:pPr marL="342900" indent="-342900">
              <a:buFont typeface="Arial" panose="020B0604020202020204" pitchFamily="34" charset="0"/>
              <a:buChar char="•"/>
            </a:pPr>
            <a:r>
              <a:rPr lang="en-US" dirty="0"/>
              <a:t>Approximately 2,000 dentists in network </a:t>
            </a:r>
            <a:r>
              <a:rPr lang="en-US" dirty="0" smtClean="0"/>
              <a:t>statewide</a:t>
            </a:r>
          </a:p>
          <a:p>
            <a:endParaRPr lang="en-US" dirty="0"/>
          </a:p>
          <a:p>
            <a:pPr marL="342900" indent="-342900">
              <a:buFont typeface="Arial" panose="020B0604020202020204" pitchFamily="34" charset="0"/>
              <a:buChar char="•"/>
            </a:pPr>
            <a:r>
              <a:rPr lang="en-US" dirty="0" smtClean="0"/>
              <a:t>BONUS:  Clients </a:t>
            </a:r>
            <a:r>
              <a:rPr lang="en-US" dirty="0"/>
              <a:t>have access to a member dentist less than 20 miles from their home, </a:t>
            </a:r>
          </a:p>
        </p:txBody>
      </p:sp>
    </p:spTree>
    <p:extLst>
      <p:ext uri="{BB962C8B-B14F-4D97-AF65-F5344CB8AC3E}">
        <p14:creationId xmlns:p14="http://schemas.microsoft.com/office/powerpoint/2010/main" val="73605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E73A-22B4-475D-A7A6-FC8AF19F3C33}"/>
              </a:ext>
            </a:extLst>
          </p:cNvPr>
          <p:cNvSpPr>
            <a:spLocks noGrp="1"/>
          </p:cNvSpPr>
          <p:nvPr>
            <p:ph type="title"/>
          </p:nvPr>
        </p:nvSpPr>
        <p:spPr/>
        <p:txBody>
          <a:bodyPr>
            <a:normAutofit fontScale="90000"/>
          </a:bodyPr>
          <a:lstStyle/>
          <a:p>
            <a:r>
              <a:rPr lang="en-US" dirty="0"/>
              <a:t>Eligibility and Enrollment Process</a:t>
            </a:r>
          </a:p>
        </p:txBody>
      </p:sp>
      <p:sp>
        <p:nvSpPr>
          <p:cNvPr id="3" name="Content Placeholder 2">
            <a:extLst>
              <a:ext uri="{FF2B5EF4-FFF2-40B4-BE49-F238E27FC236}">
                <a16:creationId xmlns:a16="http://schemas.microsoft.com/office/drawing/2014/main" id="{4C9C65EF-93C6-48CE-B4FA-3A33D3BEDC7B}"/>
              </a:ext>
            </a:extLst>
          </p:cNvPr>
          <p:cNvSpPr>
            <a:spLocks noGrp="1"/>
          </p:cNvSpPr>
          <p:nvPr>
            <p:ph sz="half" idx="10"/>
          </p:nvPr>
        </p:nvSpPr>
        <p:spPr>
          <a:xfrm>
            <a:off x="838200" y="1409350"/>
            <a:ext cx="10515600" cy="4236075"/>
          </a:xfrm>
        </p:spPr>
        <p:txBody>
          <a:bodyPr/>
          <a:lstStyle/>
          <a:p>
            <a:pPr marL="342900" indent="-342900">
              <a:buFont typeface="Arial" panose="020B0604020202020204" pitchFamily="34" charset="0"/>
              <a:buChar char="•"/>
            </a:pPr>
            <a:r>
              <a:rPr lang="en-US" dirty="0"/>
              <a:t>Meet Income Eligibility Requirements</a:t>
            </a:r>
          </a:p>
          <a:p>
            <a:pPr marL="342900" indent="-342900">
              <a:buFont typeface="Arial" panose="020B0604020202020204" pitchFamily="34" charset="0"/>
              <a:buChar char="•"/>
            </a:pPr>
            <a:r>
              <a:rPr lang="en-US" dirty="0"/>
              <a:t>Cannot have any private dental insurance</a:t>
            </a:r>
          </a:p>
          <a:p>
            <a:pPr marL="342900" indent="-342900">
              <a:buFont typeface="Arial" panose="020B0604020202020204" pitchFamily="34" charset="0"/>
              <a:buChar char="•"/>
            </a:pPr>
            <a:r>
              <a:rPr lang="en-US" dirty="0"/>
              <a:t>Must apply for Medicaid and Healthy Michigan Plan, if eligible</a:t>
            </a:r>
          </a:p>
          <a:p>
            <a:pPr marL="342900" indent="-342900">
              <a:buFont typeface="Arial" panose="020B0604020202020204" pitchFamily="34" charset="0"/>
              <a:buChar char="•"/>
            </a:pPr>
            <a:r>
              <a:rPr lang="en-US" dirty="0"/>
              <a:t>Clients can have both Medicaid and Michigan Dental Program</a:t>
            </a:r>
          </a:p>
          <a:p>
            <a:pPr marL="342900" indent="-342900">
              <a:buFont typeface="Arial" panose="020B0604020202020204" pitchFamily="34" charset="0"/>
              <a:buChar char="•"/>
            </a:pPr>
            <a:r>
              <a:rPr lang="en-US" dirty="0"/>
              <a:t>Michigan Dental Program is payor of last resort</a:t>
            </a:r>
          </a:p>
          <a:p>
            <a:pPr marL="342900" indent="-342900">
              <a:buFont typeface="Arial" panose="020B0604020202020204" pitchFamily="34" charset="0"/>
              <a:buChar char="•"/>
            </a:pPr>
            <a:r>
              <a:rPr lang="en-US" dirty="0"/>
              <a:t>Applications and verification forms are available in three languages, English, Arabic and Spanish</a:t>
            </a:r>
          </a:p>
          <a:p>
            <a:pPr algn="ctr"/>
            <a:r>
              <a:rPr lang="en-US" dirty="0"/>
              <a:t>Applications are found on the Oral Health Webpage</a:t>
            </a:r>
          </a:p>
          <a:p>
            <a:pPr algn="ctr"/>
            <a:r>
              <a:rPr lang="en-US" dirty="0">
                <a:hlinkClick r:id="rId2"/>
              </a:rPr>
              <a:t>www.michigan.gov/oralhealth</a:t>
            </a:r>
            <a:endParaRPr lang="en-US" dirty="0"/>
          </a:p>
          <a:p>
            <a:pPr algn="ctr"/>
            <a:endParaRPr lang="en-US" dirty="0"/>
          </a:p>
        </p:txBody>
      </p:sp>
    </p:spTree>
    <p:extLst>
      <p:ext uri="{BB962C8B-B14F-4D97-AF65-F5344CB8AC3E}">
        <p14:creationId xmlns:p14="http://schemas.microsoft.com/office/powerpoint/2010/main" val="1401903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C5F99-4343-4530-9B10-C138C2B1125C}"/>
              </a:ext>
            </a:extLst>
          </p:cNvPr>
          <p:cNvSpPr>
            <a:spLocks noGrp="1"/>
          </p:cNvSpPr>
          <p:nvPr>
            <p:ph type="body" sz="half" idx="2"/>
          </p:nvPr>
        </p:nvSpPr>
        <p:spPr>
          <a:xfrm>
            <a:off x="1744823" y="4320073"/>
            <a:ext cx="9050693" cy="1576874"/>
          </a:xfrm>
        </p:spPr>
        <p:txBody>
          <a:bodyPr>
            <a:normAutofit lnSpcReduction="10000"/>
          </a:bodyPr>
          <a:lstStyle/>
          <a:p>
            <a:pPr lvl="0" eaLnBrk="0" fontAlgn="base" hangingPunct="0">
              <a:lnSpc>
                <a:spcPct val="100000"/>
              </a:lnSpc>
              <a:spcBef>
                <a:spcPct val="0"/>
              </a:spcBef>
              <a:spcAft>
                <a:spcPct val="0"/>
              </a:spcAft>
              <a:defRPr/>
            </a:pPr>
            <a:r>
              <a:rPr lang="en-US" altLang="en-US" sz="2000" i="0" dirty="0">
                <a:solidFill>
                  <a:prstClr val="black"/>
                </a:solidFill>
                <a:cs typeface="Arial" panose="020B0604020202020204" pitchFamily="34" charset="0"/>
              </a:rPr>
              <a:t>MDP enrollment of Men, Women, and Transgender individuals in 2016 (left) and 2017 (right).</a:t>
            </a:r>
          </a:p>
          <a:p>
            <a:pPr lvl="0" eaLnBrk="0" fontAlgn="base" hangingPunct="0">
              <a:lnSpc>
                <a:spcPct val="100000"/>
              </a:lnSpc>
              <a:spcBef>
                <a:spcPct val="0"/>
              </a:spcBef>
              <a:spcAft>
                <a:spcPct val="0"/>
              </a:spcAft>
              <a:defRPr/>
            </a:pPr>
            <a:endParaRPr lang="en-US" altLang="en-US" sz="2000" i="0" dirty="0">
              <a:solidFill>
                <a:prstClr val="black"/>
              </a:solidFill>
              <a:cs typeface="Arial" panose="020B0604020202020204" pitchFamily="34" charset="0"/>
            </a:endParaRPr>
          </a:p>
          <a:p>
            <a:pPr lvl="0" eaLnBrk="0" fontAlgn="base" hangingPunct="0">
              <a:lnSpc>
                <a:spcPct val="100000"/>
              </a:lnSpc>
              <a:spcBef>
                <a:spcPct val="0"/>
              </a:spcBef>
              <a:spcAft>
                <a:spcPct val="0"/>
              </a:spcAft>
              <a:defRPr/>
            </a:pPr>
            <a:r>
              <a:rPr lang="en-US" altLang="en-US" sz="2000" i="0" dirty="0">
                <a:solidFill>
                  <a:prstClr val="black"/>
                </a:solidFill>
                <a:cs typeface="Arial" panose="020B0604020202020204" pitchFamily="34" charset="0"/>
              </a:rPr>
              <a:t>August 2016, the MDP hired Delta Dental to become the dental benefits manager. Data shows a steady increase in enrollment after this partnership. </a:t>
            </a:r>
          </a:p>
          <a:p>
            <a:endParaRPr lang="en-US" dirty="0"/>
          </a:p>
        </p:txBody>
      </p:sp>
      <p:graphicFrame>
        <p:nvGraphicFramePr>
          <p:cNvPr id="5" name="Chart 4">
            <a:extLst>
              <a:ext uri="{FF2B5EF4-FFF2-40B4-BE49-F238E27FC236}">
                <a16:creationId xmlns:a16="http://schemas.microsoft.com/office/drawing/2014/main" id="{80E00B76-07AD-455C-B271-8685F9B8E910}"/>
              </a:ext>
            </a:extLst>
          </p:cNvPr>
          <p:cNvGraphicFramePr>
            <a:graphicFrameLocks/>
          </p:cNvGraphicFramePr>
          <p:nvPr>
            <p:extLst/>
          </p:nvPr>
        </p:nvGraphicFramePr>
        <p:xfrm>
          <a:off x="1306286" y="597159"/>
          <a:ext cx="10282334" cy="37229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128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970B-8BF6-4233-934D-0F4B17DB49FD}"/>
              </a:ext>
            </a:extLst>
          </p:cNvPr>
          <p:cNvSpPr>
            <a:spLocks noGrp="1"/>
          </p:cNvSpPr>
          <p:nvPr>
            <p:ph type="title"/>
          </p:nvPr>
        </p:nvSpPr>
        <p:spPr>
          <a:xfrm>
            <a:off x="838200" y="234397"/>
            <a:ext cx="10515600" cy="978178"/>
          </a:xfrm>
        </p:spPr>
        <p:txBody>
          <a:bodyPr>
            <a:normAutofit/>
          </a:bodyPr>
          <a:lstStyle/>
          <a:p>
            <a:r>
              <a:rPr lang="en-US" dirty="0"/>
              <a:t>MDP Metrics</a:t>
            </a:r>
          </a:p>
        </p:txBody>
      </p:sp>
      <p:sp>
        <p:nvSpPr>
          <p:cNvPr id="3" name="Content Placeholder 2">
            <a:extLst>
              <a:ext uri="{FF2B5EF4-FFF2-40B4-BE49-F238E27FC236}">
                <a16:creationId xmlns:a16="http://schemas.microsoft.com/office/drawing/2014/main" id="{262994FC-77C1-4464-974E-143D497C9F4B}"/>
              </a:ext>
            </a:extLst>
          </p:cNvPr>
          <p:cNvSpPr>
            <a:spLocks noGrp="1"/>
          </p:cNvSpPr>
          <p:nvPr>
            <p:ph sz="half" idx="10"/>
          </p:nvPr>
        </p:nvSpPr>
        <p:spPr>
          <a:xfrm>
            <a:off x="838200" y="1501629"/>
            <a:ext cx="10515600" cy="4143796"/>
          </a:xfrm>
        </p:spPr>
        <p:txBody>
          <a:bodyPr/>
          <a:lstStyle/>
          <a:p>
            <a:pPr>
              <a:defRPr/>
            </a:pPr>
            <a:r>
              <a:rPr lang="en-US" dirty="0"/>
              <a:t>Oral Health Metric:  Applications received and processed within 10 days.</a:t>
            </a:r>
          </a:p>
          <a:p>
            <a:pPr lvl="1">
              <a:defRPr/>
            </a:pPr>
            <a:r>
              <a:rPr lang="en-US" dirty="0"/>
              <a:t>Metric has been 98%-100% each month.</a:t>
            </a:r>
          </a:p>
          <a:p>
            <a:pPr marL="200025" lvl="1" indent="0">
              <a:buFont typeface="Calibri" panose="020F0502020204030204" pitchFamily="34" charset="0"/>
              <a:buNone/>
              <a:defRPr/>
            </a:pPr>
            <a:endParaRPr lang="en-US" dirty="0"/>
          </a:p>
          <a:p>
            <a:pPr marL="200025" lvl="1" indent="0">
              <a:buFont typeface="Calibri" panose="020F0502020204030204" pitchFamily="34" charset="0"/>
              <a:buNone/>
              <a:defRPr/>
            </a:pPr>
            <a:r>
              <a:rPr lang="en-US" dirty="0"/>
              <a:t>Ryan White Part B Metric: Percentage of MDP members who </a:t>
            </a:r>
            <a:r>
              <a:rPr lang="en-US" dirty="0" smtClean="0"/>
              <a:t>received </a:t>
            </a:r>
            <a:r>
              <a:rPr lang="en-US" dirty="0"/>
              <a:t>services in 2017.</a:t>
            </a:r>
          </a:p>
          <a:p>
            <a:pPr lvl="1">
              <a:defRPr/>
            </a:pPr>
            <a:r>
              <a:rPr lang="en-US" dirty="0"/>
              <a:t>Total enrollment </a:t>
            </a:r>
            <a:r>
              <a:rPr lang="en-US" dirty="0" smtClean="0"/>
              <a:t>1,955 </a:t>
            </a:r>
            <a:r>
              <a:rPr lang="en-US" dirty="0"/>
              <a:t>members, 50% received services.</a:t>
            </a:r>
          </a:p>
          <a:p>
            <a:pPr lvl="1">
              <a:defRPr/>
            </a:pPr>
            <a:r>
              <a:rPr lang="en-US" dirty="0"/>
              <a:t>Dental bills paid by Medicaid are not reflected in these numbers. </a:t>
            </a:r>
          </a:p>
          <a:p>
            <a:pPr marL="200025" lvl="1" indent="0">
              <a:buFont typeface="Calibri" panose="020F0502020204030204" pitchFamily="34" charset="0"/>
              <a:buNone/>
              <a:defRPr/>
            </a:pPr>
            <a:endParaRPr lang="en-US" dirty="0"/>
          </a:p>
          <a:p>
            <a:pPr marL="200025" lvl="1" indent="0">
              <a:buFont typeface="Calibri" panose="020F0502020204030204" pitchFamily="34" charset="0"/>
              <a:buNone/>
              <a:defRPr/>
            </a:pPr>
            <a:r>
              <a:rPr lang="en-US" dirty="0"/>
              <a:t>Ryan White Part B Metric: Viral Load Suppression of MDP members.</a:t>
            </a:r>
          </a:p>
          <a:p>
            <a:pPr lvl="1">
              <a:defRPr/>
            </a:pPr>
            <a:r>
              <a:rPr lang="en-US" dirty="0"/>
              <a:t>Total enrollment </a:t>
            </a:r>
            <a:r>
              <a:rPr lang="en-US" dirty="0" smtClean="0"/>
              <a:t>1,955 </a:t>
            </a:r>
            <a:r>
              <a:rPr lang="en-US" dirty="0"/>
              <a:t>members, 90% achieved viral load suppression.</a:t>
            </a:r>
          </a:p>
          <a:p>
            <a:endParaRPr lang="en-US" dirty="0"/>
          </a:p>
        </p:txBody>
      </p:sp>
    </p:spTree>
    <p:extLst>
      <p:ext uri="{BB962C8B-B14F-4D97-AF65-F5344CB8AC3E}">
        <p14:creationId xmlns:p14="http://schemas.microsoft.com/office/powerpoint/2010/main" val="1898093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3DAA-2525-4B0E-8B75-2FED4C24B0A0}"/>
              </a:ext>
            </a:extLst>
          </p:cNvPr>
          <p:cNvSpPr>
            <a:spLocks noGrp="1"/>
          </p:cNvSpPr>
          <p:nvPr>
            <p:ph type="title"/>
          </p:nvPr>
        </p:nvSpPr>
        <p:spPr>
          <a:xfrm>
            <a:off x="838200" y="2147581"/>
            <a:ext cx="10515600" cy="1937857"/>
          </a:xfrm>
        </p:spPr>
        <p:txBody>
          <a:bodyPr>
            <a:normAutofit/>
          </a:bodyPr>
          <a:lstStyle/>
          <a:p>
            <a:r>
              <a:rPr lang="en-US" dirty="0"/>
              <a:t>Utilization</a:t>
            </a:r>
          </a:p>
        </p:txBody>
      </p:sp>
    </p:spTree>
    <p:extLst>
      <p:ext uri="{BB962C8B-B14F-4D97-AF65-F5344CB8AC3E}">
        <p14:creationId xmlns:p14="http://schemas.microsoft.com/office/powerpoint/2010/main" val="1493206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67101-247F-4C33-A27D-6A71331320CA}"/>
              </a:ext>
            </a:extLst>
          </p:cNvPr>
          <p:cNvSpPr>
            <a:spLocks noGrp="1"/>
          </p:cNvSpPr>
          <p:nvPr>
            <p:ph type="title"/>
          </p:nvPr>
        </p:nvSpPr>
        <p:spPr>
          <a:xfrm>
            <a:off x="838200" y="234397"/>
            <a:ext cx="10515600" cy="2517192"/>
          </a:xfrm>
        </p:spPr>
        <p:txBody>
          <a:bodyPr>
            <a:normAutofit/>
          </a:bodyPr>
          <a:lstStyle/>
          <a:p>
            <a:endParaRPr lang="en-US" dirty="0"/>
          </a:p>
        </p:txBody>
      </p:sp>
      <p:sp>
        <p:nvSpPr>
          <p:cNvPr id="3" name="Content Placeholder 2">
            <a:extLst>
              <a:ext uri="{FF2B5EF4-FFF2-40B4-BE49-F238E27FC236}">
                <a16:creationId xmlns:a16="http://schemas.microsoft.com/office/drawing/2014/main" id="{1DDDA6EB-D5CD-4BA9-A703-69E99142CED8}"/>
              </a:ext>
            </a:extLst>
          </p:cNvPr>
          <p:cNvSpPr>
            <a:spLocks noGrp="1"/>
          </p:cNvSpPr>
          <p:nvPr>
            <p:ph sz="half" idx="10"/>
          </p:nvPr>
        </p:nvSpPr>
        <p:spPr>
          <a:xfrm>
            <a:off x="838200" y="3615654"/>
            <a:ext cx="10515600" cy="2273417"/>
          </a:xfrm>
        </p:spPr>
        <p:txBody>
          <a:bodyPr>
            <a:normAutofit/>
          </a:bodyPr>
          <a:lstStyle/>
          <a:p>
            <a:pPr marL="285750" indent="-285750">
              <a:buFont typeface="Arial" panose="020B0604020202020204" pitchFamily="34" charset="0"/>
              <a:buChar char="•"/>
              <a:defRPr/>
            </a:pPr>
            <a:r>
              <a:rPr lang="en-US" altLang="en-US" dirty="0" smtClean="0">
                <a:cs typeface="Arial" panose="020B0604020202020204" pitchFamily="34" charset="0"/>
              </a:rPr>
              <a:t>Highest utilization is diagnostic services </a:t>
            </a:r>
            <a:r>
              <a:rPr lang="en-US" altLang="en-US" dirty="0">
                <a:cs typeface="Arial" panose="020B0604020202020204" pitchFamily="34" charset="0"/>
              </a:rPr>
              <a:t>of exams and x-rays.</a:t>
            </a:r>
          </a:p>
          <a:p>
            <a:pPr marL="285750" indent="-285750">
              <a:buFont typeface="Arial" panose="020B0604020202020204" pitchFamily="34" charset="0"/>
              <a:buChar char="•"/>
              <a:defRPr/>
            </a:pPr>
            <a:r>
              <a:rPr lang="en-US" altLang="en-US" dirty="0" smtClean="0">
                <a:cs typeface="Arial" panose="020B0604020202020204" pitchFamily="34" charset="0"/>
              </a:rPr>
              <a:t>Second </a:t>
            </a:r>
            <a:r>
              <a:rPr lang="en-US" altLang="en-US" dirty="0">
                <a:cs typeface="Arial" panose="020B0604020202020204" pitchFamily="34" charset="0"/>
              </a:rPr>
              <a:t>highest utilization </a:t>
            </a:r>
            <a:r>
              <a:rPr lang="en-US" altLang="en-US" dirty="0" smtClean="0">
                <a:cs typeface="Arial" panose="020B0604020202020204" pitchFamily="34" charset="0"/>
              </a:rPr>
              <a:t>is </a:t>
            </a:r>
            <a:r>
              <a:rPr lang="en-US" altLang="en-US" dirty="0">
                <a:cs typeface="Arial" panose="020B0604020202020204" pitchFamily="34" charset="0"/>
              </a:rPr>
              <a:t>restorative or fillings and crowns.</a:t>
            </a:r>
          </a:p>
          <a:p>
            <a:pPr marL="285750" indent="-285750">
              <a:buFont typeface="Arial" panose="020B0604020202020204" pitchFamily="34" charset="0"/>
              <a:buChar char="•"/>
              <a:defRPr/>
            </a:pPr>
            <a:r>
              <a:rPr lang="en-US" altLang="en-US" dirty="0" smtClean="0">
                <a:cs typeface="Arial" panose="020B0604020202020204" pitchFamily="34" charset="0"/>
              </a:rPr>
              <a:t>Third </a:t>
            </a:r>
            <a:r>
              <a:rPr lang="en-US" altLang="en-US" dirty="0">
                <a:cs typeface="Arial" panose="020B0604020202020204" pitchFamily="34" charset="0"/>
              </a:rPr>
              <a:t>most utilized services are </a:t>
            </a:r>
            <a:r>
              <a:rPr lang="en-US" altLang="en-US" dirty="0" smtClean="0">
                <a:cs typeface="Arial" panose="020B0604020202020204" pitchFamily="34" charset="0"/>
              </a:rPr>
              <a:t>preventive </a:t>
            </a:r>
            <a:r>
              <a:rPr lang="en-US" altLang="en-US" dirty="0">
                <a:cs typeface="Arial" panose="020B0604020202020204" pitchFamily="34" charset="0"/>
              </a:rPr>
              <a:t>or (regular) cleanings and fluoride treatments.  </a:t>
            </a:r>
          </a:p>
          <a:p>
            <a:pPr marL="285750" indent="-285750">
              <a:buFont typeface="Arial" panose="020B0604020202020204" pitchFamily="34" charset="0"/>
              <a:buChar char="•"/>
              <a:defRPr/>
            </a:pPr>
            <a:r>
              <a:rPr lang="en-US" altLang="en-US" dirty="0" smtClean="0">
                <a:cs typeface="Arial" panose="020B0604020202020204" pitchFamily="34" charset="0"/>
              </a:rPr>
              <a:t>Fourth </a:t>
            </a:r>
            <a:r>
              <a:rPr lang="en-US" altLang="en-US" dirty="0">
                <a:cs typeface="Arial" panose="020B0604020202020204" pitchFamily="34" charset="0"/>
              </a:rPr>
              <a:t>is treatment and maintenance of periodontal disease (deep cleanings). </a:t>
            </a:r>
          </a:p>
          <a:p>
            <a:endParaRPr lang="en-US" dirty="0"/>
          </a:p>
        </p:txBody>
      </p:sp>
      <p:graphicFrame>
        <p:nvGraphicFramePr>
          <p:cNvPr id="5" name="Chart 2">
            <a:extLst>
              <a:ext uri="{FF2B5EF4-FFF2-40B4-BE49-F238E27FC236}">
                <a16:creationId xmlns:a16="http://schemas.microsoft.com/office/drawing/2014/main" id="{6C1A9A3A-6DB3-4227-BBA1-8DAD5D8E4C5A}"/>
              </a:ext>
            </a:extLst>
          </p:cNvPr>
          <p:cNvGraphicFramePr>
            <a:graphicFrameLocks/>
          </p:cNvGraphicFramePr>
          <p:nvPr>
            <p:extLst/>
          </p:nvPr>
        </p:nvGraphicFramePr>
        <p:xfrm>
          <a:off x="812800" y="234397"/>
          <a:ext cx="10620928" cy="3213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4524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5339A5-3D73-4E9F-8ED4-620F7BA0A9DA}"/>
              </a:ext>
            </a:extLst>
          </p:cNvPr>
          <p:cNvSpPr>
            <a:spLocks noGrp="1"/>
          </p:cNvSpPr>
          <p:nvPr>
            <p:ph sz="half" idx="10"/>
          </p:nvPr>
        </p:nvSpPr>
        <p:spPr>
          <a:xfrm>
            <a:off x="1870744" y="4370664"/>
            <a:ext cx="9483055" cy="1220667"/>
          </a:xfrm>
        </p:spPr>
        <p:txBody>
          <a:bodyPr>
            <a:normAutofit/>
          </a:bodyPr>
          <a:lstStyle/>
          <a:p>
            <a:pPr marL="342900" indent="-342900">
              <a:buFont typeface="Arial" panose="020B0604020202020204" pitchFamily="34" charset="0"/>
              <a:buChar char="•"/>
              <a:defRPr/>
            </a:pPr>
            <a:r>
              <a:rPr lang="en-US" altLang="en-US" dirty="0" smtClean="0"/>
              <a:t>MDP </a:t>
            </a:r>
            <a:r>
              <a:rPr lang="en-US" altLang="en-US" dirty="0"/>
              <a:t>paid $363,918.40 covering 3,413 </a:t>
            </a:r>
            <a:r>
              <a:rPr lang="en-US" altLang="en-US" dirty="0" smtClean="0"/>
              <a:t>procedures from Aug.-December.</a:t>
            </a:r>
            <a:endParaRPr lang="en-US" altLang="en-US" dirty="0"/>
          </a:p>
          <a:p>
            <a:pPr marL="342900" indent="-342900">
              <a:buFont typeface="Arial" panose="020B0604020202020204" pitchFamily="34" charset="0"/>
              <a:buChar char="•"/>
              <a:defRPr/>
            </a:pPr>
            <a:r>
              <a:rPr lang="en-US" altLang="en-US" dirty="0"/>
              <a:t>2017 MDP paid $889,574.32 covering 7,981 procedures.</a:t>
            </a:r>
          </a:p>
          <a:p>
            <a:pPr>
              <a:defRPr/>
            </a:pPr>
            <a:endParaRPr lang="en-US" altLang="en-US" dirty="0"/>
          </a:p>
        </p:txBody>
      </p:sp>
      <p:graphicFrame>
        <p:nvGraphicFramePr>
          <p:cNvPr id="4" name="Chart 3">
            <a:extLst>
              <a:ext uri="{FF2B5EF4-FFF2-40B4-BE49-F238E27FC236}">
                <a16:creationId xmlns:a16="http://schemas.microsoft.com/office/drawing/2014/main" id="{1E887D4B-80BB-4134-8DE3-BABF9E33A053}"/>
              </a:ext>
            </a:extLst>
          </p:cNvPr>
          <p:cNvGraphicFramePr>
            <a:graphicFrameLocks/>
          </p:cNvGraphicFramePr>
          <p:nvPr/>
        </p:nvGraphicFramePr>
        <p:xfrm>
          <a:off x="426720" y="124551"/>
          <a:ext cx="8596630" cy="4297363"/>
        </p:xfrm>
        <a:graphic>
          <a:graphicData uri="http://schemas.openxmlformats.org/presentationml/2006/ole">
            <mc:AlternateContent xmlns:mc="http://schemas.openxmlformats.org/markup-compatibility/2006">
              <mc:Choice xmlns:v="urn:schemas-microsoft-com:vml" Requires="v">
                <p:oleObj spid="_x0000_s1033" name="Chart" r:id="rId3" imgW="8559848" imgH="4273507" progId="Excel.Chart.8">
                  <p:embed/>
                </p:oleObj>
              </mc:Choice>
              <mc:Fallback>
                <p:oleObj name="Chart" r:id="rId3" imgW="8559848" imgH="4273507" progId="Excel.Chart.8">
                  <p:embed/>
                  <p:pic>
                    <p:nvPicPr>
                      <p:cNvPr id="4" name="Chart 3">
                        <a:extLst>
                          <a:ext uri="{FF2B5EF4-FFF2-40B4-BE49-F238E27FC236}">
                            <a16:creationId xmlns:a16="http://schemas.microsoft.com/office/drawing/2014/main" id="{1E887D4B-80BB-4134-8DE3-BABF9E33A05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 y="124551"/>
                        <a:ext cx="8596630" cy="42973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216984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132C-2418-4BBB-BE99-8F81CAA1D860}"/>
              </a:ext>
            </a:extLst>
          </p:cNvPr>
          <p:cNvSpPr>
            <a:spLocks noGrp="1"/>
          </p:cNvSpPr>
          <p:nvPr>
            <p:ph type="title"/>
          </p:nvPr>
        </p:nvSpPr>
        <p:spPr/>
        <p:txBody>
          <a:bodyPr>
            <a:noAutofit/>
          </a:bodyPr>
          <a:lstStyle/>
          <a:p>
            <a:pPr algn="ctr"/>
            <a:r>
              <a:rPr lang="en-US" altLang="en-US" sz="2800" dirty="0" smtClean="0"/>
              <a:t>2,449 </a:t>
            </a:r>
            <a:r>
              <a:rPr lang="en-US" altLang="en-US" sz="2800" dirty="0"/>
              <a:t>providers at </a:t>
            </a:r>
            <a:r>
              <a:rPr lang="en-US" altLang="en-US" sz="2800" dirty="0" smtClean="0"/>
              <a:t>1,721 </a:t>
            </a:r>
            <a:r>
              <a:rPr lang="en-US" altLang="en-US" sz="2800" dirty="0"/>
              <a:t>locations </a:t>
            </a:r>
            <a:r>
              <a:rPr lang="en-US" altLang="en-US" sz="2800" dirty="0" smtClean="0"/>
              <a:t>statewide</a:t>
            </a:r>
            <a:endParaRPr lang="en-US" sz="2800" dirty="0"/>
          </a:p>
        </p:txBody>
      </p:sp>
      <p:pic>
        <p:nvPicPr>
          <p:cNvPr id="4" name="Picture 1">
            <a:extLst>
              <a:ext uri="{FF2B5EF4-FFF2-40B4-BE49-F238E27FC236}">
                <a16:creationId xmlns:a16="http://schemas.microsoft.com/office/drawing/2014/main" id="{A4D86178-4E47-4CE7-8D5C-F6DFE1F9BA63}"/>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2696548" y="846223"/>
            <a:ext cx="5934268" cy="498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21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FEE5-EFD7-4558-B2DB-DF4A642F0105}"/>
              </a:ext>
            </a:extLst>
          </p:cNvPr>
          <p:cNvSpPr>
            <a:spLocks noGrp="1"/>
          </p:cNvSpPr>
          <p:nvPr>
            <p:ph type="title"/>
          </p:nvPr>
        </p:nvSpPr>
        <p:spPr>
          <a:xfrm>
            <a:off x="2585607" y="1582201"/>
            <a:ext cx="9060024" cy="829193"/>
          </a:xfrm>
        </p:spPr>
        <p:txBody>
          <a:bodyPr/>
          <a:lstStyle/>
          <a:p>
            <a:r>
              <a:rPr lang="en-US" sz="4000" dirty="0"/>
              <a:t>Objectives</a:t>
            </a:r>
          </a:p>
        </p:txBody>
      </p:sp>
      <p:pic>
        <p:nvPicPr>
          <p:cNvPr id="5" name="Picture 4">
            <a:extLst>
              <a:ext uri="{FF2B5EF4-FFF2-40B4-BE49-F238E27FC236}">
                <a16:creationId xmlns:a16="http://schemas.microsoft.com/office/drawing/2014/main" id="{815B61BA-C63E-42DC-B40A-F41F8CC9F33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4560" b="17375"/>
          <a:stretch/>
        </p:blipFill>
        <p:spPr>
          <a:xfrm>
            <a:off x="9269834" y="5383164"/>
            <a:ext cx="2468076" cy="657971"/>
          </a:xfrm>
          <a:prstGeom prst="rect">
            <a:avLst/>
          </a:prstGeom>
        </p:spPr>
      </p:pic>
      <p:sp>
        <p:nvSpPr>
          <p:cNvPr id="6" name="Rectangle 5">
            <a:extLst>
              <a:ext uri="{FF2B5EF4-FFF2-40B4-BE49-F238E27FC236}">
                <a16:creationId xmlns:a16="http://schemas.microsoft.com/office/drawing/2014/main" id="{A431FF59-983B-4F62-82E5-EB8C1B6BAA97}"/>
              </a:ext>
            </a:extLst>
          </p:cNvPr>
          <p:cNvSpPr/>
          <p:nvPr/>
        </p:nvSpPr>
        <p:spPr>
          <a:xfrm>
            <a:off x="2343324" y="2333237"/>
            <a:ext cx="9394586" cy="2585323"/>
          </a:xfrm>
          <a:prstGeom prst="rect">
            <a:avLst/>
          </a:prstGeom>
        </p:spPr>
        <p:txBody>
          <a:bodyPr wrap="square">
            <a:spAutoFit/>
          </a:bodyPr>
          <a:lstStyle/>
          <a:p>
            <a:pPr marL="685800" lvl="1" indent="-342900" fontAlgn="base">
              <a:lnSpc>
                <a:spcPct val="90000"/>
              </a:lnSpc>
              <a:buFont typeface="Arial" panose="020B0604020202020204" pitchFamily="34" charset="0"/>
              <a:buChar char="•"/>
            </a:pPr>
            <a:r>
              <a:rPr lang="en-US" sz="2000" b="1" dirty="0">
                <a:solidFill>
                  <a:schemeClr val="bg1"/>
                </a:solidFill>
                <a:cs typeface="Arial" panose="020B0604020202020204" pitchFamily="34" charset="0"/>
              </a:rPr>
              <a:t>Identify the importance and components of health professional and patient educational programs in improving HIV health outcomes</a:t>
            </a:r>
          </a:p>
          <a:p>
            <a:pPr marL="342900" lvl="1" fontAlgn="base">
              <a:lnSpc>
                <a:spcPct val="90000"/>
              </a:lnSpc>
            </a:pPr>
            <a:endParaRPr lang="en-US" sz="2000" b="1" dirty="0">
              <a:solidFill>
                <a:schemeClr val="bg1"/>
              </a:solidFill>
              <a:cs typeface="Arial" panose="020B0604020202020204" pitchFamily="34" charset="0"/>
            </a:endParaRPr>
          </a:p>
          <a:p>
            <a:pPr marL="685800" lvl="1" indent="-342900" fontAlgn="base">
              <a:lnSpc>
                <a:spcPct val="90000"/>
              </a:lnSpc>
              <a:buFont typeface="Arial" panose="020B0604020202020204" pitchFamily="34" charset="0"/>
              <a:buChar char="•"/>
            </a:pPr>
            <a:r>
              <a:rPr lang="en-US" sz="2000" b="1" dirty="0">
                <a:solidFill>
                  <a:schemeClr val="bg1"/>
                </a:solidFill>
                <a:cs typeface="Arial" panose="020B0604020202020204" pitchFamily="34" charset="0"/>
              </a:rPr>
              <a:t>Gain a greater understanding of how medical/dental integration can lead to improved retention in care and viral suppression</a:t>
            </a:r>
          </a:p>
          <a:p>
            <a:pPr marL="685800" lvl="1" indent="-342900" fontAlgn="base">
              <a:lnSpc>
                <a:spcPct val="90000"/>
              </a:lnSpc>
              <a:buFont typeface="Arial" panose="020B0604020202020204" pitchFamily="34" charset="0"/>
              <a:buChar char="•"/>
            </a:pPr>
            <a:endParaRPr lang="en-US" sz="2000" b="1" dirty="0">
              <a:solidFill>
                <a:schemeClr val="bg1"/>
              </a:solidFill>
              <a:cs typeface="Arial" panose="020B0604020202020204" pitchFamily="34" charset="0"/>
            </a:endParaRPr>
          </a:p>
          <a:p>
            <a:pPr marL="685800" lvl="1" indent="-342900" fontAlgn="base">
              <a:lnSpc>
                <a:spcPct val="90000"/>
              </a:lnSpc>
              <a:buFont typeface="Arial" panose="020B0604020202020204" pitchFamily="34" charset="0"/>
              <a:buChar char="•"/>
            </a:pPr>
            <a:r>
              <a:rPr lang="en-US" sz="2000" b="1" dirty="0">
                <a:solidFill>
                  <a:schemeClr val="bg1"/>
                </a:solidFill>
                <a:cs typeface="Arial" panose="020B0604020202020204" pitchFamily="34" charset="0"/>
              </a:rPr>
              <a:t>Describe the partnership between the Michigan Dental Program and third-party administrator and how it is improving access to care</a:t>
            </a:r>
          </a:p>
          <a:p>
            <a:pPr marL="685800" lvl="1" indent="-342900" fontAlgn="base">
              <a:lnSpc>
                <a:spcPct val="90000"/>
              </a:lnSpc>
            </a:pPr>
            <a:endParaRPr lang="en-US" sz="2000" b="1" dirty="0">
              <a:cs typeface="Arial" panose="020B0604020202020204" pitchFamily="34" charset="0"/>
            </a:endParaRPr>
          </a:p>
        </p:txBody>
      </p:sp>
    </p:spTree>
    <p:extLst>
      <p:ext uri="{BB962C8B-B14F-4D97-AF65-F5344CB8AC3E}">
        <p14:creationId xmlns:p14="http://schemas.microsoft.com/office/powerpoint/2010/main" val="611944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FEE0-E8F2-4B75-84D4-6B71D126EE56}"/>
              </a:ext>
            </a:extLst>
          </p:cNvPr>
          <p:cNvSpPr>
            <a:spLocks noGrp="1"/>
          </p:cNvSpPr>
          <p:nvPr>
            <p:ph type="title"/>
          </p:nvPr>
        </p:nvSpPr>
        <p:spPr>
          <a:xfrm>
            <a:off x="530290" y="299712"/>
            <a:ext cx="10515600" cy="829193"/>
          </a:xfrm>
        </p:spPr>
        <p:txBody>
          <a:bodyPr>
            <a:normAutofit/>
          </a:bodyPr>
          <a:lstStyle/>
          <a:p>
            <a:r>
              <a:rPr lang="en-US" sz="4400" dirty="0"/>
              <a:t>Results MDP Member Satisfaction Survey</a:t>
            </a:r>
          </a:p>
        </p:txBody>
      </p:sp>
      <p:sp>
        <p:nvSpPr>
          <p:cNvPr id="3" name="Content Placeholder 2">
            <a:extLst>
              <a:ext uri="{FF2B5EF4-FFF2-40B4-BE49-F238E27FC236}">
                <a16:creationId xmlns:a16="http://schemas.microsoft.com/office/drawing/2014/main" id="{14EC9622-8E04-4453-A442-4010DE870901}"/>
              </a:ext>
            </a:extLst>
          </p:cNvPr>
          <p:cNvSpPr>
            <a:spLocks noGrp="1"/>
          </p:cNvSpPr>
          <p:nvPr>
            <p:ph sz="half" idx="10"/>
          </p:nvPr>
        </p:nvSpPr>
        <p:spPr>
          <a:xfrm>
            <a:off x="838200" y="1483567"/>
            <a:ext cx="10515600" cy="4161858"/>
          </a:xfrm>
        </p:spPr>
        <p:txBody>
          <a:bodyPr/>
          <a:lstStyle/>
          <a:p>
            <a:pPr>
              <a:buFont typeface="Arial" panose="020B0604020202020204" pitchFamily="34" charset="0"/>
              <a:buChar char="•"/>
            </a:pPr>
            <a:r>
              <a:rPr lang="en-US" altLang="en-US" sz="2800" dirty="0"/>
              <a:t>September </a:t>
            </a:r>
            <a:r>
              <a:rPr lang="en-US" altLang="en-US" sz="2800" dirty="0" smtClean="0"/>
              <a:t>2017, </a:t>
            </a:r>
            <a:r>
              <a:rPr lang="en-US" altLang="en-US" sz="2800" dirty="0"/>
              <a:t>a </a:t>
            </a:r>
            <a:r>
              <a:rPr lang="en-US" altLang="en-US" sz="2800" dirty="0" smtClean="0"/>
              <a:t>MDP </a:t>
            </a:r>
            <a:r>
              <a:rPr lang="en-US" altLang="en-US" sz="2800" dirty="0"/>
              <a:t>Member Satisfaction Survey was mailed to </a:t>
            </a:r>
            <a:r>
              <a:rPr lang="en-US" altLang="en-US" sz="2800" dirty="0" smtClean="0"/>
              <a:t>1,387 </a:t>
            </a:r>
            <a:r>
              <a:rPr lang="en-US" altLang="en-US" sz="2800" dirty="0"/>
              <a:t>enrolled members. </a:t>
            </a:r>
          </a:p>
          <a:p>
            <a:pPr>
              <a:buFont typeface="Arial" panose="020B0604020202020204" pitchFamily="34" charset="0"/>
              <a:buChar char="•"/>
            </a:pPr>
            <a:r>
              <a:rPr lang="en-US" altLang="en-US" sz="2800" dirty="0"/>
              <a:t>Total of 344 responses were received. </a:t>
            </a:r>
          </a:p>
          <a:p>
            <a:pPr>
              <a:buFont typeface="Arial" panose="020B0604020202020204" pitchFamily="34" charset="0"/>
              <a:buChar char="•"/>
            </a:pPr>
            <a:r>
              <a:rPr lang="en-US" altLang="en-US" sz="2800" dirty="0"/>
              <a:t>Response rate of 24.8%. </a:t>
            </a:r>
          </a:p>
          <a:p>
            <a:pPr>
              <a:buFont typeface="Arial" panose="020B0604020202020204" pitchFamily="34" charset="0"/>
              <a:buChar char="•"/>
            </a:pPr>
            <a:r>
              <a:rPr lang="en-US" altLang="en-US" sz="2800" dirty="0"/>
              <a:t>Survey consisted of 17 multiple choice questions. </a:t>
            </a:r>
          </a:p>
          <a:p>
            <a:pPr>
              <a:buFont typeface="Arial" panose="020B0604020202020204" pitchFamily="34" charset="0"/>
              <a:buChar char="•"/>
            </a:pPr>
            <a:r>
              <a:rPr lang="en-US" altLang="en-US" sz="2800" dirty="0"/>
              <a:t>Question #18 was open ended to allow members to write in comments or feedback. </a:t>
            </a:r>
          </a:p>
          <a:p>
            <a:pPr>
              <a:buFont typeface="Arial" panose="020B0604020202020204" pitchFamily="34" charset="0"/>
              <a:buChar char="•"/>
            </a:pPr>
            <a:r>
              <a:rPr lang="en-US" altLang="en-US" sz="2800" dirty="0"/>
              <a:t>Over all satisfaction with the MDP </a:t>
            </a:r>
            <a:r>
              <a:rPr lang="en-US" altLang="en-US" sz="2800" dirty="0" smtClean="0"/>
              <a:t>is </a:t>
            </a:r>
            <a:r>
              <a:rPr lang="en-US" altLang="en-US" sz="2800" b="1" dirty="0"/>
              <a:t>91%</a:t>
            </a:r>
            <a:r>
              <a:rPr lang="en-US" altLang="en-US" sz="2800" dirty="0"/>
              <a:t>. </a:t>
            </a:r>
          </a:p>
          <a:p>
            <a:endParaRPr lang="en-US" dirty="0"/>
          </a:p>
        </p:txBody>
      </p:sp>
    </p:spTree>
    <p:extLst>
      <p:ext uri="{BB962C8B-B14F-4D97-AF65-F5344CB8AC3E}">
        <p14:creationId xmlns:p14="http://schemas.microsoft.com/office/powerpoint/2010/main" val="2363891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AC55-B7B5-4418-ACAF-B2DCA40450BB}"/>
              </a:ext>
            </a:extLst>
          </p:cNvPr>
          <p:cNvSpPr>
            <a:spLocks noGrp="1"/>
          </p:cNvSpPr>
          <p:nvPr>
            <p:ph type="title"/>
          </p:nvPr>
        </p:nvSpPr>
        <p:spPr>
          <a:xfrm>
            <a:off x="838200" y="234397"/>
            <a:ext cx="10515600" cy="978178"/>
          </a:xfrm>
        </p:spPr>
        <p:txBody>
          <a:bodyPr>
            <a:normAutofit/>
          </a:bodyPr>
          <a:lstStyle/>
          <a:p>
            <a:pPr algn="ctr"/>
            <a:r>
              <a:rPr lang="en-US" dirty="0"/>
              <a:t>Future Goals</a:t>
            </a:r>
          </a:p>
        </p:txBody>
      </p:sp>
      <p:sp>
        <p:nvSpPr>
          <p:cNvPr id="3" name="Content Placeholder 2">
            <a:extLst>
              <a:ext uri="{FF2B5EF4-FFF2-40B4-BE49-F238E27FC236}">
                <a16:creationId xmlns:a16="http://schemas.microsoft.com/office/drawing/2014/main" id="{5D2BB297-111B-42EB-BCF6-4FACEE3BF98A}"/>
              </a:ext>
            </a:extLst>
          </p:cNvPr>
          <p:cNvSpPr>
            <a:spLocks noGrp="1"/>
          </p:cNvSpPr>
          <p:nvPr>
            <p:ph sz="half" idx="10"/>
          </p:nvPr>
        </p:nvSpPr>
        <p:spPr>
          <a:xfrm>
            <a:off x="838200" y="1651518"/>
            <a:ext cx="10515600" cy="3993907"/>
          </a:xfrm>
        </p:spPr>
        <p:txBody>
          <a:bodyPr/>
          <a:lstStyle/>
          <a:p>
            <a:pPr marL="342900" indent="-342900">
              <a:buFont typeface="Arial" panose="020B0604020202020204" pitchFamily="34" charset="0"/>
              <a:buChar char="•"/>
            </a:pPr>
            <a:r>
              <a:rPr lang="en-US" dirty="0" smtClean="0"/>
              <a:t>OH epi time is now 20% towards the Michigan Dental Program.  Goal is for her to review data, analyze and develop picture of MDP impact via fact sheets and surveillance briefs.</a:t>
            </a:r>
            <a:endParaRPr lang="en-US" dirty="0"/>
          </a:p>
          <a:p>
            <a:pPr marL="342900" indent="-342900">
              <a:buFont typeface="Arial" panose="020B0604020202020204" pitchFamily="34" charset="0"/>
              <a:buChar char="•"/>
            </a:pPr>
            <a:r>
              <a:rPr lang="en-US" dirty="0"/>
              <a:t>Work with the MDHHS Health Equity Steering Committee to create a health equity lens for the Michigan Dental Program.</a:t>
            </a:r>
          </a:p>
          <a:p>
            <a:pPr marL="342900" indent="-342900">
              <a:buFont typeface="Arial" panose="020B0604020202020204" pitchFamily="34" charset="0"/>
              <a:buChar char="•"/>
            </a:pPr>
            <a:r>
              <a:rPr lang="en-US" altLang="en-US" dirty="0" smtClean="0"/>
              <a:t>Encourage </a:t>
            </a:r>
            <a:r>
              <a:rPr lang="en-US" altLang="en-US" dirty="0"/>
              <a:t>members to utilize case managers, so they can be connected to additional resources.</a:t>
            </a:r>
          </a:p>
          <a:p>
            <a:pPr marL="342900" indent="-342900">
              <a:buFont typeface="Arial" panose="020B0604020202020204" pitchFamily="34" charset="0"/>
              <a:buChar char="•"/>
            </a:pPr>
            <a:r>
              <a:rPr lang="en-US" dirty="0"/>
              <a:t>Develop a Dental HIV Symposium in Michigan to offer a day of Continuing Education Credits (CEU’s) for dental professionals</a:t>
            </a:r>
            <a:r>
              <a:rPr lang="en-US" dirty="0" smtClean="0"/>
              <a:t>.</a:t>
            </a:r>
          </a:p>
          <a:p>
            <a:pPr marL="342900" indent="-342900">
              <a:buFont typeface="Arial" panose="020B0604020202020204" pitchFamily="34" charset="0"/>
              <a:buChar char="•"/>
            </a:pPr>
            <a:r>
              <a:rPr lang="en-US" dirty="0" smtClean="0"/>
              <a:t>Implement a Quality Improvement project with the Quality Management team.</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95108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334000" y="2130426"/>
            <a:ext cx="4648200" cy="1470025"/>
          </a:xfrm>
        </p:spPr>
        <p:txBody>
          <a:bodyPr>
            <a:normAutofit fontScale="90000"/>
          </a:bodyPr>
          <a:lstStyle/>
          <a:p>
            <a:pPr eaLnBrk="1" hangingPunct="1"/>
            <a:r>
              <a:rPr lang="en-US" altLang="en-US" dirty="0"/>
              <a:t>Grady Infectious Disease Program </a:t>
            </a:r>
          </a:p>
        </p:txBody>
      </p:sp>
      <p:sp>
        <p:nvSpPr>
          <p:cNvPr id="2" name="Subtitle 1"/>
          <p:cNvSpPr>
            <a:spLocks noGrp="1"/>
          </p:cNvSpPr>
          <p:nvPr>
            <p:ph type="subTitle" idx="1"/>
          </p:nvPr>
        </p:nvSpPr>
        <p:spPr/>
        <p:txBody>
          <a:bodyPr/>
          <a:lstStyle/>
          <a:p>
            <a:r>
              <a:rPr lang="en-US" dirty="0">
                <a:solidFill>
                  <a:schemeClr val="tx1">
                    <a:lumMod val="65000"/>
                    <a:lumOff val="35000"/>
                  </a:schemeClr>
                </a:solidFill>
              </a:rPr>
              <a:t>David A Reznik, DDS</a:t>
            </a:r>
          </a:p>
          <a:p>
            <a:r>
              <a:rPr lang="en-US" dirty="0">
                <a:solidFill>
                  <a:schemeClr val="tx1">
                    <a:lumMod val="65000"/>
                    <a:lumOff val="35000"/>
                  </a:schemeClr>
                </a:solidFill>
              </a:rPr>
              <a:t>Chief, Dental Medicine </a:t>
            </a:r>
          </a:p>
          <a:p>
            <a:r>
              <a:rPr lang="en-US" dirty="0">
                <a:solidFill>
                  <a:schemeClr val="tx1">
                    <a:lumMod val="65000"/>
                    <a:lumOff val="35000"/>
                  </a:schemeClr>
                </a:solidFill>
              </a:rPr>
              <a:t>Grady Health System - Atlanta</a:t>
            </a:r>
          </a:p>
        </p:txBody>
      </p:sp>
      <p:sp>
        <p:nvSpPr>
          <p:cNvPr id="18436" name="Text Box 5"/>
          <p:cNvSpPr txBox="1">
            <a:spLocks noChangeArrowheads="1"/>
          </p:cNvSpPr>
          <p:nvPr/>
        </p:nvSpPr>
        <p:spPr bwMode="auto">
          <a:xfrm>
            <a:off x="3197226" y="5922328"/>
            <a:ext cx="6099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2400" dirty="0">
                <a:solidFill>
                  <a:prstClr val="white"/>
                </a:solidFill>
              </a:rPr>
              <a:t>341 Ponce de Leon Ave, Atlanta, GA 30308</a:t>
            </a:r>
          </a:p>
        </p:txBody>
      </p:sp>
    </p:spTree>
    <p:extLst>
      <p:ext uri="{BB962C8B-B14F-4D97-AF65-F5344CB8AC3E}">
        <p14:creationId xmlns:p14="http://schemas.microsoft.com/office/powerpoint/2010/main" val="2418283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Grady’s Legacy of Care</a:t>
            </a:r>
          </a:p>
        </p:txBody>
      </p:sp>
      <p:sp>
        <p:nvSpPr>
          <p:cNvPr id="3" name="Content Placeholder 2"/>
          <p:cNvSpPr>
            <a:spLocks noGrp="1"/>
          </p:cNvSpPr>
          <p:nvPr>
            <p:ph idx="1"/>
          </p:nvPr>
        </p:nvSpPr>
        <p:spPr>
          <a:xfrm>
            <a:off x="1981200" y="1417639"/>
            <a:ext cx="8229600" cy="4708525"/>
          </a:xfrm>
        </p:spPr>
        <p:txBody>
          <a:bodyPr>
            <a:normAutofit/>
          </a:bodyPr>
          <a:lstStyle/>
          <a:p>
            <a:r>
              <a:rPr lang="en-US" dirty="0"/>
              <a:t>The Ponce Clinic is one of the largest, most comprehensive programs in the U.S. for people living with HIV disease</a:t>
            </a:r>
          </a:p>
          <a:p>
            <a:pPr>
              <a:spcBef>
                <a:spcPts val="768"/>
              </a:spcBef>
            </a:pPr>
            <a:r>
              <a:rPr lang="en-US" dirty="0"/>
              <a:t>Almost 2/3 of patients have </a:t>
            </a:r>
            <a:r>
              <a:rPr lang="en-US" u="sng" dirty="0"/>
              <a:t>advanced, symptomatic HIV disease</a:t>
            </a:r>
          </a:p>
          <a:p>
            <a:endParaRPr lang="en-US" u="sng" dirty="0"/>
          </a:p>
          <a:p>
            <a:endParaRPr lang="en-US" i="1" dirty="0">
              <a:latin typeface="Times New Roman" pitchFamily="18" charset="0"/>
            </a:endParaRPr>
          </a:p>
          <a:p>
            <a:pPr marL="0" indent="0">
              <a:buNone/>
            </a:pPr>
            <a:endParaRPr lang="en-US" i="1" dirty="0">
              <a:latin typeface="Times New Roman"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4D629E5E-D46E-4EB7-A4F5-91DCDC308CAA}" type="slidenum">
              <a:rPr lang="en-US" smtClean="0"/>
              <a:t>33</a:t>
            </a:fld>
            <a:endParaRPr lang="en-US" dirty="0"/>
          </a:p>
        </p:txBody>
      </p:sp>
      <p:sp>
        <p:nvSpPr>
          <p:cNvPr id="5" name="Rounded Rectangle 4"/>
          <p:cNvSpPr/>
          <p:nvPr/>
        </p:nvSpPr>
        <p:spPr>
          <a:xfrm>
            <a:off x="2286000" y="4419600"/>
            <a:ext cx="7239000" cy="154697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rPr>
              <a:t>Grady treats 1 out of 4 persons living </a:t>
            </a:r>
          </a:p>
          <a:p>
            <a:pPr algn="ctr"/>
            <a:r>
              <a:rPr lang="en-US" sz="3200" b="1" i="1" dirty="0">
                <a:solidFill>
                  <a:schemeClr val="bg1"/>
                </a:solidFill>
              </a:rPr>
              <a:t>with AIDS in Georgia.</a:t>
            </a:r>
          </a:p>
        </p:txBody>
      </p:sp>
    </p:spTree>
    <p:extLst>
      <p:ext uri="{BB962C8B-B14F-4D97-AF65-F5344CB8AC3E}">
        <p14:creationId xmlns:p14="http://schemas.microsoft.com/office/powerpoint/2010/main" val="1814350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334" t="15556" r="8333" b="7778"/>
          <a:stretch/>
        </p:blipFill>
        <p:spPr>
          <a:xfrm>
            <a:off x="1738955" y="826557"/>
            <a:ext cx="3352800" cy="5010907"/>
          </a:xfrm>
          <a:prstGeom prst="rect">
            <a:avLst/>
          </a:prstGeom>
        </p:spPr>
      </p:pic>
      <p:sp>
        <p:nvSpPr>
          <p:cNvPr id="21506" name="AutoShape 2"/>
          <p:cNvSpPr>
            <a:spLocks noGrp="1" noChangeArrowheads="1"/>
          </p:cNvSpPr>
          <p:nvPr>
            <p:ph type="title"/>
          </p:nvPr>
        </p:nvSpPr>
        <p:spPr>
          <a:xfrm>
            <a:off x="1981200" y="76200"/>
            <a:ext cx="8229600" cy="1143000"/>
          </a:xfrm>
        </p:spPr>
        <p:txBody>
          <a:bodyPr/>
          <a:lstStyle/>
          <a:p>
            <a:pPr eaLnBrk="1" hangingPunct="1"/>
            <a:r>
              <a:rPr lang="en-US" altLang="en-US" sz="4800" dirty="0"/>
              <a:t>Who are the IDP patients?</a:t>
            </a:r>
          </a:p>
        </p:txBody>
      </p:sp>
      <p:sp>
        <p:nvSpPr>
          <p:cNvPr id="21507" name="Rectangle 3"/>
          <p:cNvSpPr>
            <a:spLocks noGrp="1" noChangeArrowheads="1"/>
          </p:cNvSpPr>
          <p:nvPr>
            <p:ph idx="1"/>
          </p:nvPr>
        </p:nvSpPr>
        <p:spPr>
          <a:xfrm>
            <a:off x="5334000" y="1219201"/>
            <a:ext cx="4876800" cy="4906963"/>
          </a:xfrm>
        </p:spPr>
        <p:txBody>
          <a:bodyPr>
            <a:normAutofit/>
          </a:bodyPr>
          <a:lstStyle/>
          <a:p>
            <a:pPr eaLnBrk="1" hangingPunct="1"/>
            <a:r>
              <a:rPr lang="en-US" altLang="en-US" dirty="0">
                <a:solidFill>
                  <a:schemeClr val="tx1">
                    <a:lumMod val="75000"/>
                    <a:lumOff val="25000"/>
                  </a:schemeClr>
                </a:solidFill>
              </a:rPr>
              <a:t>71% Male, 28% Female, &lt;1% Transgender</a:t>
            </a:r>
          </a:p>
          <a:p>
            <a:pPr eaLnBrk="1" hangingPunct="1"/>
            <a:r>
              <a:rPr lang="en-US" altLang="en-US" dirty="0">
                <a:solidFill>
                  <a:schemeClr val="tx1">
                    <a:lumMod val="75000"/>
                    <a:lumOff val="25000"/>
                  </a:schemeClr>
                </a:solidFill>
              </a:rPr>
              <a:t>84% Black/African American, 9% White, 5% Latino/Hispanic</a:t>
            </a:r>
          </a:p>
          <a:p>
            <a:pPr eaLnBrk="1" hangingPunct="1"/>
            <a:r>
              <a:rPr lang="en-US" altLang="en-US" dirty="0">
                <a:solidFill>
                  <a:schemeClr val="tx1">
                    <a:lumMod val="75000"/>
                    <a:lumOff val="25000"/>
                  </a:schemeClr>
                </a:solidFill>
              </a:rPr>
              <a:t>14% &lt;= 24, 35% 25-44, 51% &gt;=45 years of age</a:t>
            </a:r>
          </a:p>
          <a:p>
            <a:pPr eaLnBrk="1" hangingPunct="1"/>
            <a:r>
              <a:rPr lang="en-US" altLang="en-US" dirty="0"/>
              <a:t>32% &lt; FPL, 60% &lt; 2X FPL</a:t>
            </a:r>
          </a:p>
          <a:p>
            <a:pPr eaLnBrk="1" hangingPunct="1"/>
            <a:r>
              <a:rPr lang="en-US" altLang="en-US" dirty="0"/>
              <a:t>42% uninsured, 26% Medicaid, 21% Medicare</a:t>
            </a:r>
          </a:p>
          <a:p>
            <a:pPr eaLnBrk="1" hangingPunct="1"/>
            <a:r>
              <a:rPr lang="en-US" altLang="en-US" dirty="0"/>
              <a:t>64% Stage 3 (AIDS)</a:t>
            </a:r>
          </a:p>
        </p:txBody>
      </p:sp>
    </p:spTree>
    <p:extLst>
      <p:ext uri="{BB962C8B-B14F-4D97-AF65-F5344CB8AC3E}">
        <p14:creationId xmlns:p14="http://schemas.microsoft.com/office/powerpoint/2010/main" val="552224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n-US" dirty="0">
                <a:solidFill>
                  <a:srgbClr val="C00000"/>
                </a:solidFill>
              </a:rPr>
              <a:t>Medical Services</a:t>
            </a:r>
          </a:p>
        </p:txBody>
      </p:sp>
      <p:graphicFrame>
        <p:nvGraphicFramePr>
          <p:cNvPr id="5" name="Content Placeholder 4"/>
          <p:cNvGraphicFramePr>
            <a:graphicFrameLocks noGrp="1"/>
          </p:cNvGraphicFramePr>
          <p:nvPr>
            <p:ph idx="1"/>
            <p:extLst/>
          </p:nvPr>
        </p:nvGraphicFramePr>
        <p:xfrm>
          <a:off x="1981200" y="1005840"/>
          <a:ext cx="8229600" cy="488877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972248280"/>
                    </a:ext>
                  </a:extLst>
                </a:gridCol>
                <a:gridCol w="4114800">
                  <a:extLst>
                    <a:ext uri="{9D8B030D-6E8A-4147-A177-3AD203B41FA5}">
                      <a16:colId xmlns:a16="http://schemas.microsoft.com/office/drawing/2014/main" val="3360396684"/>
                    </a:ext>
                  </a:extLst>
                </a:gridCol>
              </a:tblGrid>
              <a:tr h="596900">
                <a:tc>
                  <a:txBody>
                    <a:bodyPr/>
                    <a:lstStyle/>
                    <a:p>
                      <a:pPr algn="ctr"/>
                      <a:r>
                        <a:rPr lang="en-US" sz="2400" dirty="0"/>
                        <a:t>Primary</a:t>
                      </a:r>
                      <a:r>
                        <a:rPr lang="en-US" sz="2400" baseline="0" dirty="0"/>
                        <a:t> Care Clinics</a:t>
                      </a:r>
                      <a:endParaRPr lang="en-US" sz="2400" dirty="0"/>
                    </a:p>
                  </a:txBody>
                  <a:tcPr/>
                </a:tc>
                <a:tc>
                  <a:txBody>
                    <a:bodyPr/>
                    <a:lstStyle/>
                    <a:p>
                      <a:pPr algn="ctr"/>
                      <a:r>
                        <a:rPr lang="en-US" sz="2400" dirty="0"/>
                        <a:t>Specialty</a:t>
                      </a:r>
                      <a:r>
                        <a:rPr lang="en-US" sz="2400" baseline="0" dirty="0"/>
                        <a:t> Services</a:t>
                      </a:r>
                      <a:endParaRPr lang="en-US" sz="2400" dirty="0"/>
                    </a:p>
                  </a:txBody>
                  <a:tcPr/>
                </a:tc>
                <a:extLst>
                  <a:ext uri="{0D108BD9-81ED-4DB2-BD59-A6C34878D82A}">
                    <a16:rowId xmlns:a16="http://schemas.microsoft.com/office/drawing/2014/main" val="3309321454"/>
                  </a:ext>
                </a:extLst>
              </a:tr>
              <a:tr h="596900">
                <a:tc>
                  <a:txBody>
                    <a:bodyPr/>
                    <a:lstStyle/>
                    <a:p>
                      <a:pPr algn="ctr"/>
                      <a:r>
                        <a:rPr lang="en-US" sz="2000" dirty="0"/>
                        <a:t>Adult Clinic</a:t>
                      </a:r>
                    </a:p>
                  </a:txBody>
                  <a:tcPr/>
                </a:tc>
                <a:tc>
                  <a:txBody>
                    <a:bodyPr/>
                    <a:lstStyle/>
                    <a:p>
                      <a:pPr algn="ctr"/>
                      <a:r>
                        <a:rPr lang="en-US" sz="2000" dirty="0"/>
                        <a:t>Cancer</a:t>
                      </a:r>
                      <a:r>
                        <a:rPr lang="en-US" sz="2000" baseline="0" dirty="0"/>
                        <a:t> Care (Hematology/Oncology) including chemotherapy</a:t>
                      </a:r>
                      <a:endParaRPr lang="en-US" sz="2000" dirty="0"/>
                    </a:p>
                  </a:txBody>
                  <a:tcPr/>
                </a:tc>
                <a:extLst>
                  <a:ext uri="{0D108BD9-81ED-4DB2-BD59-A6C34878D82A}">
                    <a16:rowId xmlns:a16="http://schemas.microsoft.com/office/drawing/2014/main" val="1386501306"/>
                  </a:ext>
                </a:extLst>
              </a:tr>
              <a:tr h="596900">
                <a:tc>
                  <a:txBody>
                    <a:bodyPr/>
                    <a:lstStyle/>
                    <a:p>
                      <a:pPr algn="ctr"/>
                      <a:r>
                        <a:rPr lang="en-US" sz="2000" dirty="0"/>
                        <a:t>Women,</a:t>
                      </a:r>
                      <a:r>
                        <a:rPr lang="en-US" sz="2000" baseline="0" dirty="0"/>
                        <a:t> Family and Youth Clinic</a:t>
                      </a:r>
                      <a:endParaRPr lang="en-US" sz="2000" dirty="0"/>
                    </a:p>
                  </a:txBody>
                  <a:tcPr/>
                </a:tc>
                <a:tc>
                  <a:txBody>
                    <a:bodyPr/>
                    <a:lstStyle/>
                    <a:p>
                      <a:pPr algn="ctr"/>
                      <a:r>
                        <a:rPr lang="en-US" sz="2000" dirty="0"/>
                        <a:t>Hepatitis Treatment</a:t>
                      </a:r>
                    </a:p>
                  </a:txBody>
                  <a:tcPr/>
                </a:tc>
                <a:extLst>
                  <a:ext uri="{0D108BD9-81ED-4DB2-BD59-A6C34878D82A}">
                    <a16:rowId xmlns:a16="http://schemas.microsoft.com/office/drawing/2014/main" val="1616214284"/>
                  </a:ext>
                </a:extLst>
              </a:tr>
              <a:tr h="596900">
                <a:tc>
                  <a:txBody>
                    <a:bodyPr/>
                    <a:lstStyle/>
                    <a:p>
                      <a:pPr algn="ctr"/>
                      <a:r>
                        <a:rPr lang="en-US" sz="2000" dirty="0"/>
                        <a:t>Mental Health,</a:t>
                      </a:r>
                      <a:r>
                        <a:rPr lang="en-US" sz="2000" baseline="0" dirty="0"/>
                        <a:t> Substance Use and Wellness Center</a:t>
                      </a:r>
                      <a:endParaRPr lang="en-US" sz="2000" dirty="0"/>
                    </a:p>
                  </a:txBody>
                  <a:tcPr/>
                </a:tc>
                <a:tc>
                  <a:txBody>
                    <a:bodyPr/>
                    <a:lstStyle/>
                    <a:p>
                      <a:pPr algn="ctr"/>
                      <a:r>
                        <a:rPr lang="en-US" sz="2000" dirty="0"/>
                        <a:t>Pulmonary</a:t>
                      </a:r>
                      <a:r>
                        <a:rPr lang="en-US" sz="2000" baseline="0" dirty="0"/>
                        <a:t> </a:t>
                      </a:r>
                      <a:endParaRPr lang="en-US" sz="2000" dirty="0"/>
                    </a:p>
                  </a:txBody>
                  <a:tcPr/>
                </a:tc>
                <a:extLst>
                  <a:ext uri="{0D108BD9-81ED-4DB2-BD59-A6C34878D82A}">
                    <a16:rowId xmlns:a16="http://schemas.microsoft.com/office/drawing/2014/main" val="1906910985"/>
                  </a:ext>
                </a:extLst>
              </a:tr>
              <a:tr h="596900">
                <a:tc>
                  <a:txBody>
                    <a:bodyPr/>
                    <a:lstStyle/>
                    <a:p>
                      <a:pPr algn="ctr"/>
                      <a:r>
                        <a:rPr lang="en-US" sz="2000" dirty="0"/>
                        <a:t>Oral Health Center</a:t>
                      </a:r>
                    </a:p>
                  </a:txBody>
                  <a:tcPr/>
                </a:tc>
                <a:tc>
                  <a:txBody>
                    <a:bodyPr/>
                    <a:lstStyle/>
                    <a:p>
                      <a:pPr algn="ctr"/>
                      <a:r>
                        <a:rPr lang="en-US" sz="2000" dirty="0"/>
                        <a:t>Neurology</a:t>
                      </a:r>
                    </a:p>
                  </a:txBody>
                  <a:tcPr/>
                </a:tc>
                <a:extLst>
                  <a:ext uri="{0D108BD9-81ED-4DB2-BD59-A6C34878D82A}">
                    <a16:rowId xmlns:a16="http://schemas.microsoft.com/office/drawing/2014/main" val="1666570940"/>
                  </a:ext>
                </a:extLst>
              </a:tr>
              <a:tr h="596900">
                <a:tc>
                  <a:txBody>
                    <a:bodyPr/>
                    <a:lstStyle/>
                    <a:p>
                      <a:pPr algn="ctr"/>
                      <a:r>
                        <a:rPr lang="en-US" sz="2000" dirty="0"/>
                        <a:t>Nurse Adherence</a:t>
                      </a:r>
                      <a:r>
                        <a:rPr lang="en-US" sz="2000" baseline="0" dirty="0"/>
                        <a:t> Education</a:t>
                      </a:r>
                      <a:endParaRPr lang="en-US" sz="2000" dirty="0"/>
                    </a:p>
                  </a:txBody>
                  <a:tcPr/>
                </a:tc>
                <a:tc>
                  <a:txBody>
                    <a:bodyPr/>
                    <a:lstStyle/>
                    <a:p>
                      <a:pPr algn="ctr"/>
                      <a:r>
                        <a:rPr lang="en-US" sz="2000" dirty="0"/>
                        <a:t>Ophthalmology</a:t>
                      </a:r>
                    </a:p>
                  </a:txBody>
                  <a:tcPr/>
                </a:tc>
                <a:extLst>
                  <a:ext uri="{0D108BD9-81ED-4DB2-BD59-A6C34878D82A}">
                    <a16:rowId xmlns:a16="http://schemas.microsoft.com/office/drawing/2014/main" val="3955252407"/>
                  </a:ext>
                </a:extLst>
              </a:tr>
              <a:tr h="596900">
                <a:tc>
                  <a:txBody>
                    <a:bodyPr/>
                    <a:lstStyle/>
                    <a:p>
                      <a:pPr algn="ctr"/>
                      <a:r>
                        <a:rPr lang="en-US" sz="2000" dirty="0"/>
                        <a:t>Evening Hours/Walk-In</a:t>
                      </a:r>
                      <a:r>
                        <a:rPr lang="en-US" sz="2000" baseline="0" dirty="0"/>
                        <a:t> services</a:t>
                      </a:r>
                      <a:endParaRPr lang="en-US" sz="2000" dirty="0"/>
                    </a:p>
                  </a:txBody>
                  <a:tcPr/>
                </a:tc>
                <a:tc>
                  <a:txBody>
                    <a:bodyPr/>
                    <a:lstStyle/>
                    <a:p>
                      <a:pPr algn="ctr"/>
                      <a:r>
                        <a:rPr lang="en-US" sz="2000" dirty="0"/>
                        <a:t>Palliative Care</a:t>
                      </a:r>
                    </a:p>
                  </a:txBody>
                  <a:tcPr/>
                </a:tc>
                <a:extLst>
                  <a:ext uri="{0D108BD9-81ED-4DB2-BD59-A6C34878D82A}">
                    <a16:rowId xmlns:a16="http://schemas.microsoft.com/office/drawing/2014/main" val="2338305804"/>
                  </a:ext>
                </a:extLst>
              </a:tr>
              <a:tr h="502194">
                <a:tc>
                  <a:txBody>
                    <a:bodyPr/>
                    <a:lstStyle/>
                    <a:p>
                      <a:pPr algn="ctr"/>
                      <a:endParaRPr lang="en-US" sz="2000" dirty="0"/>
                    </a:p>
                  </a:txBody>
                  <a:tcPr/>
                </a:tc>
                <a:tc>
                  <a:txBody>
                    <a:bodyPr/>
                    <a:lstStyle/>
                    <a:p>
                      <a:pPr algn="ctr"/>
                      <a:r>
                        <a:rPr lang="en-US" sz="2000" dirty="0"/>
                        <a:t>Coming soon: Dermatology</a:t>
                      </a:r>
                    </a:p>
                  </a:txBody>
                  <a:tcPr/>
                </a:tc>
                <a:extLst>
                  <a:ext uri="{0D108BD9-81ED-4DB2-BD59-A6C34878D82A}">
                    <a16:rowId xmlns:a16="http://schemas.microsoft.com/office/drawing/2014/main" val="3249063789"/>
                  </a:ext>
                </a:extLst>
              </a:tr>
            </a:tbl>
          </a:graphicData>
        </a:graphic>
      </p:graphicFrame>
      <p:sp>
        <p:nvSpPr>
          <p:cNvPr id="4" name="Slide Number Placeholder 3"/>
          <p:cNvSpPr>
            <a:spLocks noGrp="1"/>
          </p:cNvSpPr>
          <p:nvPr>
            <p:ph type="sldNum" sz="quarter" idx="12"/>
          </p:nvPr>
        </p:nvSpPr>
        <p:spPr/>
        <p:txBody>
          <a:bodyPr/>
          <a:lstStyle/>
          <a:p>
            <a:fld id="{4D629E5E-D46E-4EB7-A4F5-91DCDC308CAA}" type="slidenum">
              <a:rPr lang="en-US" smtClean="0"/>
              <a:t>35</a:t>
            </a:fld>
            <a:endParaRPr lang="en-US" dirty="0"/>
          </a:p>
        </p:txBody>
      </p:sp>
    </p:spTree>
    <p:extLst>
      <p:ext uri="{BB962C8B-B14F-4D97-AF65-F5344CB8AC3E}">
        <p14:creationId xmlns:p14="http://schemas.microsoft.com/office/powerpoint/2010/main" val="983353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981200" y="333408"/>
          <a:ext cx="8901793" cy="554487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972248280"/>
                    </a:ext>
                  </a:extLst>
                </a:gridCol>
                <a:gridCol w="4786993">
                  <a:extLst>
                    <a:ext uri="{9D8B030D-6E8A-4147-A177-3AD203B41FA5}">
                      <a16:colId xmlns:a16="http://schemas.microsoft.com/office/drawing/2014/main" val="3360396684"/>
                    </a:ext>
                  </a:extLst>
                </a:gridCol>
              </a:tblGrid>
              <a:tr h="630347">
                <a:tc gridSpan="2">
                  <a:txBody>
                    <a:bodyPr/>
                    <a:lstStyle/>
                    <a:p>
                      <a:pPr algn="ctr"/>
                      <a:r>
                        <a:rPr lang="en-US" sz="3000" dirty="0"/>
                        <a:t>Critical</a:t>
                      </a:r>
                      <a:r>
                        <a:rPr lang="en-US" sz="3000" baseline="0" dirty="0"/>
                        <a:t> Additional Services (Care Completion)</a:t>
                      </a:r>
                      <a:endParaRPr lang="en-US" sz="3000" dirty="0"/>
                    </a:p>
                  </a:txBody>
                  <a:tcPr/>
                </a:tc>
                <a:tc hMerge="1">
                  <a:txBody>
                    <a:bodyPr/>
                    <a:lstStyle/>
                    <a:p>
                      <a:pPr algn="ctr"/>
                      <a:endParaRPr lang="en-US" sz="2400" dirty="0"/>
                    </a:p>
                  </a:txBody>
                  <a:tcPr/>
                </a:tc>
                <a:extLst>
                  <a:ext uri="{0D108BD9-81ED-4DB2-BD59-A6C34878D82A}">
                    <a16:rowId xmlns:a16="http://schemas.microsoft.com/office/drawing/2014/main" val="3309321454"/>
                  </a:ext>
                </a:extLst>
              </a:tr>
              <a:tr h="633041">
                <a:tc>
                  <a:txBody>
                    <a:bodyPr/>
                    <a:lstStyle/>
                    <a:p>
                      <a:pPr algn="ctr"/>
                      <a:r>
                        <a:rPr lang="en-US" sz="2000" dirty="0"/>
                        <a:t>Financial Counseling</a:t>
                      </a:r>
                    </a:p>
                  </a:txBody>
                  <a:tcPr/>
                </a:tc>
                <a:tc>
                  <a:txBody>
                    <a:bodyPr/>
                    <a:lstStyle/>
                    <a:p>
                      <a:pPr algn="ctr"/>
                      <a:r>
                        <a:rPr lang="en-US" sz="2000" dirty="0"/>
                        <a:t>Laboratory</a:t>
                      </a:r>
                    </a:p>
                  </a:txBody>
                  <a:tcPr/>
                </a:tc>
                <a:extLst>
                  <a:ext uri="{0D108BD9-81ED-4DB2-BD59-A6C34878D82A}">
                    <a16:rowId xmlns:a16="http://schemas.microsoft.com/office/drawing/2014/main" val="1386501306"/>
                  </a:ext>
                </a:extLst>
              </a:tr>
              <a:tr h="743486">
                <a:tc>
                  <a:txBody>
                    <a:bodyPr/>
                    <a:lstStyle/>
                    <a:p>
                      <a:pPr algn="ctr"/>
                      <a:r>
                        <a:rPr lang="en-US" sz="2000" dirty="0"/>
                        <a:t>Health Education and Peer counseling</a:t>
                      </a:r>
                    </a:p>
                  </a:txBody>
                  <a:tcPr/>
                </a:tc>
                <a:tc>
                  <a:txBody>
                    <a:bodyPr/>
                    <a:lstStyle/>
                    <a:p>
                      <a:pPr algn="ctr"/>
                      <a:r>
                        <a:rPr lang="en-US" sz="2000" dirty="0"/>
                        <a:t>Pharmacy</a:t>
                      </a:r>
                      <a:r>
                        <a:rPr lang="en-US" sz="2000" baseline="0" dirty="0"/>
                        <a:t> including Mail-Order/Specialty Options</a:t>
                      </a:r>
                      <a:endParaRPr lang="en-US" sz="2000" dirty="0"/>
                    </a:p>
                  </a:txBody>
                  <a:tcPr/>
                </a:tc>
                <a:extLst>
                  <a:ext uri="{0D108BD9-81ED-4DB2-BD59-A6C34878D82A}">
                    <a16:rowId xmlns:a16="http://schemas.microsoft.com/office/drawing/2014/main" val="1616214284"/>
                  </a:ext>
                </a:extLst>
              </a:tr>
              <a:tr h="633041">
                <a:tc>
                  <a:txBody>
                    <a:bodyPr/>
                    <a:lstStyle/>
                    <a:p>
                      <a:pPr algn="ctr"/>
                      <a:r>
                        <a:rPr lang="en-US" sz="2000" dirty="0"/>
                        <a:t>Patient Navigation</a:t>
                      </a:r>
                    </a:p>
                  </a:txBody>
                  <a:tcPr/>
                </a:tc>
                <a:tc>
                  <a:txBody>
                    <a:bodyPr/>
                    <a:lstStyle/>
                    <a:p>
                      <a:pPr algn="ctr"/>
                      <a:r>
                        <a:rPr lang="en-US" sz="2000" dirty="0"/>
                        <a:t>Radiology</a:t>
                      </a:r>
                    </a:p>
                  </a:txBody>
                  <a:tcPr/>
                </a:tc>
                <a:extLst>
                  <a:ext uri="{0D108BD9-81ED-4DB2-BD59-A6C34878D82A}">
                    <a16:rowId xmlns:a16="http://schemas.microsoft.com/office/drawing/2014/main" val="1906910985"/>
                  </a:ext>
                </a:extLst>
              </a:tr>
              <a:tr h="633041">
                <a:tc>
                  <a:txBody>
                    <a:bodyPr/>
                    <a:lstStyle/>
                    <a:p>
                      <a:pPr algn="ctr"/>
                      <a:r>
                        <a:rPr lang="en-US" sz="2000" dirty="0"/>
                        <a:t>Rapid Entry</a:t>
                      </a:r>
                    </a:p>
                  </a:txBody>
                  <a:tcPr/>
                </a:tc>
                <a:tc>
                  <a:txBody>
                    <a:bodyPr/>
                    <a:lstStyle/>
                    <a:p>
                      <a:pPr algn="ctr"/>
                      <a:r>
                        <a:rPr lang="en-US" sz="2000" dirty="0"/>
                        <a:t>Nutritionist</a:t>
                      </a:r>
                    </a:p>
                  </a:txBody>
                  <a:tcPr/>
                </a:tc>
                <a:extLst>
                  <a:ext uri="{0D108BD9-81ED-4DB2-BD59-A6C34878D82A}">
                    <a16:rowId xmlns:a16="http://schemas.microsoft.com/office/drawing/2014/main" val="1666570940"/>
                  </a:ext>
                </a:extLst>
              </a:tr>
              <a:tr h="633041">
                <a:tc>
                  <a:txBody>
                    <a:bodyPr/>
                    <a:lstStyle/>
                    <a:p>
                      <a:pPr algn="ctr"/>
                      <a:r>
                        <a:rPr lang="en-US" sz="2000" dirty="0"/>
                        <a:t>Chaplaincy</a:t>
                      </a:r>
                    </a:p>
                  </a:txBody>
                  <a:tcPr/>
                </a:tc>
                <a:tc>
                  <a:txBody>
                    <a:bodyPr/>
                    <a:lstStyle/>
                    <a:p>
                      <a:pPr algn="ctr"/>
                      <a:r>
                        <a:rPr lang="en-US" sz="2000" dirty="0"/>
                        <a:t>Physical Therapy</a:t>
                      </a:r>
                    </a:p>
                  </a:txBody>
                  <a:tcPr/>
                </a:tc>
                <a:extLst>
                  <a:ext uri="{0D108BD9-81ED-4DB2-BD59-A6C34878D82A}">
                    <a16:rowId xmlns:a16="http://schemas.microsoft.com/office/drawing/2014/main" val="3955252407"/>
                  </a:ext>
                </a:extLst>
              </a:tr>
              <a:tr h="633041">
                <a:tc>
                  <a:txBody>
                    <a:bodyPr/>
                    <a:lstStyle/>
                    <a:p>
                      <a:pPr algn="ctr"/>
                      <a:r>
                        <a:rPr lang="en-US" sz="2000" dirty="0"/>
                        <a:t>Translation Services</a:t>
                      </a:r>
                    </a:p>
                  </a:txBody>
                  <a:tcPr/>
                </a:tc>
                <a:tc>
                  <a:txBody>
                    <a:bodyPr/>
                    <a:lstStyle/>
                    <a:p>
                      <a:pPr algn="ctr"/>
                      <a:r>
                        <a:rPr lang="en-US" sz="2000" dirty="0"/>
                        <a:t>Medical Transportation</a:t>
                      </a:r>
                    </a:p>
                  </a:txBody>
                  <a:tcPr/>
                </a:tc>
                <a:extLst>
                  <a:ext uri="{0D108BD9-81ED-4DB2-BD59-A6C34878D82A}">
                    <a16:rowId xmlns:a16="http://schemas.microsoft.com/office/drawing/2014/main" val="2338305804"/>
                  </a:ext>
                </a:extLst>
              </a:tr>
              <a:tr h="895064">
                <a:tc>
                  <a:txBody>
                    <a:bodyPr/>
                    <a:lstStyle/>
                    <a:p>
                      <a:pPr algn="ctr"/>
                      <a:r>
                        <a:rPr lang="en-US" sz="2000" dirty="0"/>
                        <a:t>Babysitting</a:t>
                      </a:r>
                    </a:p>
                  </a:txBody>
                  <a:tcPr/>
                </a:tc>
                <a:tc>
                  <a:txBody>
                    <a:bodyPr/>
                    <a:lstStyle/>
                    <a:p>
                      <a:pPr algn="ctr"/>
                      <a:r>
                        <a:rPr lang="en-US" sz="2000" dirty="0"/>
                        <a:t>On-site Community Services</a:t>
                      </a:r>
                    </a:p>
                    <a:p>
                      <a:pPr algn="ctr"/>
                      <a:r>
                        <a:rPr lang="en-US" sz="2000" dirty="0"/>
                        <a:t>(Legal</a:t>
                      </a:r>
                      <a:r>
                        <a:rPr lang="en-US" sz="2000" baseline="0" dirty="0"/>
                        <a:t> Aid, Project Open Hand, The Living Room)</a:t>
                      </a:r>
                      <a:endParaRPr lang="en-US" sz="2000" dirty="0"/>
                    </a:p>
                  </a:txBody>
                  <a:tcPr/>
                </a:tc>
                <a:extLst>
                  <a:ext uri="{0D108BD9-81ED-4DB2-BD59-A6C34878D82A}">
                    <a16:rowId xmlns:a16="http://schemas.microsoft.com/office/drawing/2014/main" val="3249063789"/>
                  </a:ext>
                </a:extLst>
              </a:tr>
            </a:tbl>
          </a:graphicData>
        </a:graphic>
      </p:graphicFrame>
      <p:sp>
        <p:nvSpPr>
          <p:cNvPr id="4" name="Slide Number Placeholder 3"/>
          <p:cNvSpPr>
            <a:spLocks noGrp="1"/>
          </p:cNvSpPr>
          <p:nvPr>
            <p:ph type="sldNum" sz="quarter" idx="12"/>
          </p:nvPr>
        </p:nvSpPr>
        <p:spPr/>
        <p:txBody>
          <a:bodyPr/>
          <a:lstStyle/>
          <a:p>
            <a:fld id="{4D629E5E-D46E-4EB7-A4F5-91DCDC308CAA}" type="slidenum">
              <a:rPr lang="en-US" smtClean="0"/>
              <a:t>36</a:t>
            </a:fld>
            <a:endParaRPr lang="en-US" dirty="0"/>
          </a:p>
        </p:txBody>
      </p:sp>
    </p:spTree>
    <p:extLst>
      <p:ext uri="{BB962C8B-B14F-4D97-AF65-F5344CB8AC3E}">
        <p14:creationId xmlns:p14="http://schemas.microsoft.com/office/powerpoint/2010/main" val="2974272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OHC Patient Demographics compared to the IDP</a:t>
            </a:r>
          </a:p>
        </p:txBody>
      </p:sp>
      <p:graphicFrame>
        <p:nvGraphicFramePr>
          <p:cNvPr id="4" name="Content Placeholder 3"/>
          <p:cNvGraphicFramePr>
            <a:graphicFrameLocks noGrp="1"/>
          </p:cNvGraphicFramePr>
          <p:nvPr>
            <p:ph idx="1"/>
            <p:extLst/>
          </p:nvPr>
        </p:nvGraphicFramePr>
        <p:xfrm>
          <a:off x="1951265" y="1265463"/>
          <a:ext cx="8711292" cy="4131129"/>
        </p:xfrm>
        <a:graphic>
          <a:graphicData uri="http://schemas.openxmlformats.org/drawingml/2006/table">
            <a:tbl>
              <a:tblPr firstRow="1" bandRow="1">
                <a:tableStyleId>{5C22544A-7EE6-4342-B048-85BDC9FD1C3A}</a:tableStyleId>
              </a:tblPr>
              <a:tblGrid>
                <a:gridCol w="4724177">
                  <a:extLst>
                    <a:ext uri="{9D8B030D-6E8A-4147-A177-3AD203B41FA5}">
                      <a16:colId xmlns:a16="http://schemas.microsoft.com/office/drawing/2014/main" val="20000"/>
                    </a:ext>
                  </a:extLst>
                </a:gridCol>
                <a:gridCol w="3987115">
                  <a:extLst>
                    <a:ext uri="{9D8B030D-6E8A-4147-A177-3AD203B41FA5}">
                      <a16:colId xmlns:a16="http://schemas.microsoft.com/office/drawing/2014/main" val="20001"/>
                    </a:ext>
                  </a:extLst>
                </a:gridCol>
              </a:tblGrid>
              <a:tr h="679103">
                <a:tc>
                  <a:txBody>
                    <a:bodyPr/>
                    <a:lstStyle/>
                    <a:p>
                      <a:r>
                        <a:rPr lang="en-US" sz="3200" dirty="0"/>
                        <a:t>IDP ~ 6,250</a:t>
                      </a:r>
                    </a:p>
                  </a:txBody>
                  <a:tcPr/>
                </a:tc>
                <a:tc>
                  <a:txBody>
                    <a:bodyPr/>
                    <a:lstStyle/>
                    <a:p>
                      <a:r>
                        <a:rPr lang="en-US" sz="3200" dirty="0"/>
                        <a:t>OHC</a:t>
                      </a:r>
                      <a:r>
                        <a:rPr lang="en-US" sz="3200" baseline="0" dirty="0"/>
                        <a:t> ~ 2,000</a:t>
                      </a:r>
                      <a:endParaRPr lang="en-US" sz="3200" dirty="0"/>
                    </a:p>
                  </a:txBody>
                  <a:tcPr/>
                </a:tc>
                <a:extLst>
                  <a:ext uri="{0D108BD9-81ED-4DB2-BD59-A6C34878D82A}">
                    <a16:rowId xmlns:a16="http://schemas.microsoft.com/office/drawing/2014/main" val="10000"/>
                  </a:ext>
                </a:extLst>
              </a:tr>
              <a:tr h="679103">
                <a:tc>
                  <a:txBody>
                    <a:bodyPr/>
                    <a:lstStyle/>
                    <a:p>
                      <a:r>
                        <a:rPr lang="en-US" altLang="en-US" sz="2400" dirty="0">
                          <a:solidFill>
                            <a:schemeClr val="tx1">
                              <a:lumMod val="75000"/>
                              <a:lumOff val="25000"/>
                            </a:schemeClr>
                          </a:solidFill>
                        </a:rPr>
                        <a:t>28% Female</a:t>
                      </a:r>
                      <a:endParaRPr lang="en-US" sz="2400" dirty="0"/>
                    </a:p>
                  </a:txBody>
                  <a:tcPr/>
                </a:tc>
                <a:tc>
                  <a:txBody>
                    <a:bodyPr/>
                    <a:lstStyle/>
                    <a:p>
                      <a:r>
                        <a:rPr lang="en-US" sz="2400" dirty="0"/>
                        <a:t>25% Female</a:t>
                      </a:r>
                    </a:p>
                  </a:txBody>
                  <a:tcPr/>
                </a:tc>
                <a:extLst>
                  <a:ext uri="{0D108BD9-81ED-4DB2-BD59-A6C34878D82A}">
                    <a16:rowId xmlns:a16="http://schemas.microsoft.com/office/drawing/2014/main" val="10001"/>
                  </a:ext>
                </a:extLst>
              </a:tr>
              <a:tr h="679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lumMod val="75000"/>
                              <a:lumOff val="25000"/>
                            </a:schemeClr>
                          </a:solidFill>
                        </a:rPr>
                        <a:t>71% Male</a:t>
                      </a:r>
                      <a:endParaRPr lang="en-US" sz="2400" dirty="0"/>
                    </a:p>
                  </a:txBody>
                  <a:tcPr/>
                </a:tc>
                <a:tc>
                  <a:txBody>
                    <a:bodyPr/>
                    <a:lstStyle/>
                    <a:p>
                      <a:r>
                        <a:rPr lang="en-US" sz="2400" dirty="0"/>
                        <a:t>75% Male</a:t>
                      </a:r>
                    </a:p>
                  </a:txBody>
                  <a:tcPr/>
                </a:tc>
                <a:extLst>
                  <a:ext uri="{0D108BD9-81ED-4DB2-BD59-A6C34878D82A}">
                    <a16:rowId xmlns:a16="http://schemas.microsoft.com/office/drawing/2014/main" val="10002"/>
                  </a:ext>
                </a:extLst>
              </a:tr>
              <a:tr h="735614">
                <a:tc>
                  <a:txBody>
                    <a:bodyPr/>
                    <a:lstStyle/>
                    <a:p>
                      <a:r>
                        <a:rPr lang="en-US" altLang="en-US" sz="2400" dirty="0">
                          <a:solidFill>
                            <a:schemeClr val="tx1">
                              <a:lumMod val="75000"/>
                              <a:lumOff val="25000"/>
                            </a:schemeClr>
                          </a:solidFill>
                        </a:rPr>
                        <a:t>84% Black/African American</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81% Black/African</a:t>
                      </a:r>
                      <a:r>
                        <a:rPr lang="en-US" sz="2400" baseline="0" dirty="0"/>
                        <a:t> </a:t>
                      </a:r>
                      <a:r>
                        <a:rPr lang="en-US" sz="2400" dirty="0"/>
                        <a:t>American</a:t>
                      </a:r>
                    </a:p>
                  </a:txBody>
                  <a:tcPr/>
                </a:tc>
                <a:extLst>
                  <a:ext uri="{0D108BD9-81ED-4DB2-BD59-A6C34878D82A}">
                    <a16:rowId xmlns:a16="http://schemas.microsoft.com/office/drawing/2014/main" val="10003"/>
                  </a:ext>
                </a:extLst>
              </a:tr>
              <a:tr h="679103">
                <a:tc>
                  <a:txBody>
                    <a:bodyPr/>
                    <a:lstStyle/>
                    <a:p>
                      <a:r>
                        <a:rPr lang="en-US" altLang="en-US" sz="2400" dirty="0">
                          <a:solidFill>
                            <a:schemeClr val="tx1">
                              <a:lumMod val="75000"/>
                              <a:lumOff val="25000"/>
                            </a:schemeClr>
                          </a:solidFill>
                        </a:rPr>
                        <a:t>9% White</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13% White</a:t>
                      </a:r>
                    </a:p>
                  </a:txBody>
                  <a:tcPr/>
                </a:tc>
                <a:extLst>
                  <a:ext uri="{0D108BD9-81ED-4DB2-BD59-A6C34878D82A}">
                    <a16:rowId xmlns:a16="http://schemas.microsoft.com/office/drawing/2014/main" val="10004"/>
                  </a:ext>
                </a:extLst>
              </a:tr>
              <a:tr h="679103">
                <a:tc>
                  <a:txBody>
                    <a:bodyPr/>
                    <a:lstStyle/>
                    <a:p>
                      <a:r>
                        <a:rPr lang="en-US" altLang="en-US" sz="2400" dirty="0">
                          <a:solidFill>
                            <a:schemeClr val="tx1">
                              <a:lumMod val="75000"/>
                              <a:lumOff val="25000"/>
                            </a:schemeClr>
                          </a:solidFill>
                        </a:rPr>
                        <a:t>5% Latino/Hispanic</a:t>
                      </a:r>
                      <a:endParaRPr lang="en-US" sz="2400" dirty="0"/>
                    </a:p>
                  </a:txBody>
                  <a:tcPr/>
                </a:tc>
                <a:tc>
                  <a:txBody>
                    <a:bodyPr/>
                    <a:lstStyle/>
                    <a:p>
                      <a:r>
                        <a:rPr lang="en-US" sz="2400" baseline="0" dirty="0"/>
                        <a:t>6% Latino/Hispanic</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84601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021" y="901538"/>
            <a:ext cx="10515600" cy="829193"/>
          </a:xfrm>
        </p:spPr>
        <p:txBody>
          <a:bodyPr>
            <a:noAutofit/>
          </a:bodyPr>
          <a:lstStyle/>
          <a:p>
            <a:pPr algn="ctr"/>
            <a:r>
              <a:rPr lang="en-US" sz="4000" dirty="0"/>
              <a:t>Age Demographics Comparison </a:t>
            </a:r>
            <a:br>
              <a:rPr lang="en-US" sz="4000" dirty="0"/>
            </a:br>
            <a:r>
              <a:rPr lang="en-US" sz="4000" dirty="0"/>
              <a:t>IDP and OHC</a:t>
            </a:r>
          </a:p>
        </p:txBody>
      </p:sp>
      <p:graphicFrame>
        <p:nvGraphicFramePr>
          <p:cNvPr id="6" name="Table 5"/>
          <p:cNvGraphicFramePr>
            <a:graphicFrameLocks noGrp="1"/>
          </p:cNvGraphicFramePr>
          <p:nvPr>
            <p:extLst/>
          </p:nvPr>
        </p:nvGraphicFramePr>
        <p:xfrm>
          <a:off x="2196193" y="2106387"/>
          <a:ext cx="8531679" cy="3480026"/>
        </p:xfrm>
        <a:graphic>
          <a:graphicData uri="http://schemas.openxmlformats.org/drawingml/2006/table">
            <a:tbl>
              <a:tblPr firstRow="1" bandRow="1">
                <a:tableStyleId>{5C22544A-7EE6-4342-B048-85BDC9FD1C3A}</a:tableStyleId>
              </a:tblPr>
              <a:tblGrid>
                <a:gridCol w="2843893">
                  <a:extLst>
                    <a:ext uri="{9D8B030D-6E8A-4147-A177-3AD203B41FA5}">
                      <a16:colId xmlns:a16="http://schemas.microsoft.com/office/drawing/2014/main" val="20000"/>
                    </a:ext>
                  </a:extLst>
                </a:gridCol>
                <a:gridCol w="2843893">
                  <a:extLst>
                    <a:ext uri="{9D8B030D-6E8A-4147-A177-3AD203B41FA5}">
                      <a16:colId xmlns:a16="http://schemas.microsoft.com/office/drawing/2014/main" val="20001"/>
                    </a:ext>
                  </a:extLst>
                </a:gridCol>
                <a:gridCol w="2843893">
                  <a:extLst>
                    <a:ext uri="{9D8B030D-6E8A-4147-A177-3AD203B41FA5}">
                      <a16:colId xmlns:a16="http://schemas.microsoft.com/office/drawing/2014/main" val="20002"/>
                    </a:ext>
                  </a:extLst>
                </a:gridCol>
              </a:tblGrid>
              <a:tr h="644978">
                <a:tc>
                  <a:txBody>
                    <a:bodyPr/>
                    <a:lstStyle/>
                    <a:p>
                      <a:r>
                        <a:rPr lang="en-US" sz="3000" dirty="0"/>
                        <a:t>Age</a:t>
                      </a:r>
                    </a:p>
                  </a:txBody>
                  <a:tcPr/>
                </a:tc>
                <a:tc>
                  <a:txBody>
                    <a:bodyPr/>
                    <a:lstStyle/>
                    <a:p>
                      <a:r>
                        <a:rPr lang="en-US" sz="3000" dirty="0"/>
                        <a:t>IDP</a:t>
                      </a:r>
                    </a:p>
                  </a:txBody>
                  <a:tcPr/>
                </a:tc>
                <a:tc>
                  <a:txBody>
                    <a:bodyPr/>
                    <a:lstStyle/>
                    <a:p>
                      <a:r>
                        <a:rPr lang="en-US" sz="3000" dirty="0"/>
                        <a:t>OHC</a:t>
                      </a:r>
                    </a:p>
                  </a:txBody>
                  <a:tcPr/>
                </a:tc>
                <a:extLst>
                  <a:ext uri="{0D108BD9-81ED-4DB2-BD59-A6C34878D82A}">
                    <a16:rowId xmlns:a16="http://schemas.microsoft.com/office/drawing/2014/main" val="10000"/>
                  </a:ext>
                </a:extLst>
              </a:tr>
              <a:tr h="945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24 and younger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lumMod val="75000"/>
                              <a:lumOff val="25000"/>
                            </a:schemeClr>
                          </a:solidFill>
                        </a:rPr>
                        <a:t>14%</a:t>
                      </a:r>
                      <a:endParaRPr lang="en-US" sz="2400" dirty="0"/>
                    </a:p>
                  </a:txBody>
                  <a:tcPr/>
                </a:tc>
                <a:tc>
                  <a:txBody>
                    <a:bodyPr/>
                    <a:lstStyle/>
                    <a:p>
                      <a:r>
                        <a:rPr lang="en-US" sz="2400" dirty="0"/>
                        <a:t>3%</a:t>
                      </a:r>
                    </a:p>
                  </a:txBody>
                  <a:tcPr/>
                </a:tc>
                <a:extLst>
                  <a:ext uri="{0D108BD9-81ED-4DB2-BD59-A6C34878D82A}">
                    <a16:rowId xmlns:a16="http://schemas.microsoft.com/office/drawing/2014/main" val="10001"/>
                  </a:ext>
                </a:extLst>
              </a:tr>
              <a:tr h="945016">
                <a:tc>
                  <a:txBody>
                    <a:bodyPr/>
                    <a:lstStyle/>
                    <a:p>
                      <a:r>
                        <a:rPr lang="en-US" sz="2400" dirty="0"/>
                        <a:t>25-44 </a:t>
                      </a:r>
                    </a:p>
                  </a:txBody>
                  <a:tcPr/>
                </a:tc>
                <a:tc>
                  <a:txBody>
                    <a:bodyPr/>
                    <a:lstStyle/>
                    <a:p>
                      <a:r>
                        <a:rPr lang="en-US" sz="2400" dirty="0"/>
                        <a:t>35%</a:t>
                      </a:r>
                    </a:p>
                  </a:txBody>
                  <a:tcPr/>
                </a:tc>
                <a:tc>
                  <a:txBody>
                    <a:bodyPr/>
                    <a:lstStyle/>
                    <a:p>
                      <a:r>
                        <a:rPr lang="en-US" sz="2400" dirty="0"/>
                        <a:t>28%</a:t>
                      </a:r>
                    </a:p>
                  </a:txBody>
                  <a:tcPr/>
                </a:tc>
                <a:extLst>
                  <a:ext uri="{0D108BD9-81ED-4DB2-BD59-A6C34878D82A}">
                    <a16:rowId xmlns:a16="http://schemas.microsoft.com/office/drawing/2014/main" val="10002"/>
                  </a:ext>
                </a:extLst>
              </a:tr>
              <a:tr h="945016">
                <a:tc>
                  <a:txBody>
                    <a:bodyPr/>
                    <a:lstStyle/>
                    <a:p>
                      <a:r>
                        <a:rPr lang="en-US" sz="2400" dirty="0"/>
                        <a:t>45 and over</a:t>
                      </a:r>
                    </a:p>
                  </a:txBody>
                  <a:tcPr/>
                </a:tc>
                <a:tc>
                  <a:txBody>
                    <a:bodyPr/>
                    <a:lstStyle/>
                    <a:p>
                      <a:r>
                        <a:rPr lang="en-US" sz="2400" dirty="0"/>
                        <a:t>51%</a:t>
                      </a:r>
                    </a:p>
                  </a:txBody>
                  <a:tcPr/>
                </a:tc>
                <a:tc>
                  <a:txBody>
                    <a:bodyPr/>
                    <a:lstStyle/>
                    <a:p>
                      <a:r>
                        <a:rPr lang="en-US" sz="2400" dirty="0"/>
                        <a:t>69%</a:t>
                      </a:r>
                    </a:p>
                  </a:txBody>
                  <a:tcPr/>
                </a:tc>
                <a:extLst>
                  <a:ext uri="{0D108BD9-81ED-4DB2-BD59-A6C34878D82A}">
                    <a16:rowId xmlns:a16="http://schemas.microsoft.com/office/drawing/2014/main" val="10003"/>
                  </a:ext>
                </a:extLst>
              </a:tr>
            </a:tbl>
          </a:graphicData>
        </a:graphic>
      </p:graphicFrame>
      <p:cxnSp>
        <p:nvCxnSpPr>
          <p:cNvPr id="7" name="Straight Arrow Connector 6">
            <a:extLst>
              <a:ext uri="{FF2B5EF4-FFF2-40B4-BE49-F238E27FC236}">
                <a16:creationId xmlns:a16="http://schemas.microsoft.com/office/drawing/2014/main" id="{DED1352D-6D7E-4D9F-B1CB-A24D888FD5C8}"/>
              </a:ext>
            </a:extLst>
          </p:cNvPr>
          <p:cNvCxnSpPr>
            <a:cxnSpLocks/>
          </p:cNvCxnSpPr>
          <p:nvPr/>
        </p:nvCxnSpPr>
        <p:spPr>
          <a:xfrm flipH="1">
            <a:off x="8522804" y="4403035"/>
            <a:ext cx="347870" cy="3876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873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1BA5-BD52-46E8-9836-5D789A3D8CD3}"/>
              </a:ext>
            </a:extLst>
          </p:cNvPr>
          <p:cNvSpPr>
            <a:spLocks noGrp="1"/>
          </p:cNvSpPr>
          <p:nvPr>
            <p:ph type="title"/>
          </p:nvPr>
        </p:nvSpPr>
        <p:spPr/>
        <p:txBody>
          <a:bodyPr>
            <a:noAutofit/>
          </a:bodyPr>
          <a:lstStyle/>
          <a:p>
            <a:pPr algn="ctr"/>
            <a:r>
              <a:rPr lang="en-US" sz="3900" dirty="0"/>
              <a:t>Poor Oral and Mental Health Are Related in PLWH</a:t>
            </a:r>
          </a:p>
        </p:txBody>
      </p:sp>
      <p:sp>
        <p:nvSpPr>
          <p:cNvPr id="3" name="Content Placeholder 2">
            <a:extLst>
              <a:ext uri="{FF2B5EF4-FFF2-40B4-BE49-F238E27FC236}">
                <a16:creationId xmlns:a16="http://schemas.microsoft.com/office/drawing/2014/main" id="{D9889070-529F-444F-AE8B-8BEFA5517775}"/>
              </a:ext>
            </a:extLst>
          </p:cNvPr>
          <p:cNvSpPr>
            <a:spLocks noGrp="1"/>
          </p:cNvSpPr>
          <p:nvPr>
            <p:ph idx="1"/>
          </p:nvPr>
        </p:nvSpPr>
        <p:spPr/>
        <p:txBody>
          <a:bodyPr>
            <a:normAutofit fontScale="92500" lnSpcReduction="20000"/>
          </a:bodyPr>
          <a:lstStyle/>
          <a:p>
            <a:r>
              <a:rPr lang="en-US" dirty="0">
                <a:solidFill>
                  <a:srgbClr val="363636"/>
                </a:solidFill>
                <a:latin typeface="tradegothiclt"/>
              </a:rPr>
              <a:t>HIV Is Independently Linked to Poorer Mental Health*</a:t>
            </a:r>
          </a:p>
          <a:p>
            <a:pPr lvl="1"/>
            <a:r>
              <a:rPr lang="en-US" dirty="0">
                <a:solidFill>
                  <a:srgbClr val="363636"/>
                </a:solidFill>
                <a:latin typeface="tradegothiclt"/>
              </a:rPr>
              <a:t>The longer people in a British study had been living with diagnosed HIV, the more likely they were to have </a:t>
            </a:r>
            <a:r>
              <a:rPr lang="en-US" b="1" dirty="0">
                <a:solidFill>
                  <a:srgbClr val="363636"/>
                </a:solidFill>
                <a:latin typeface="tradegothiclt"/>
              </a:rPr>
              <a:t>depression</a:t>
            </a:r>
            <a:r>
              <a:rPr lang="en-US" dirty="0">
                <a:solidFill>
                  <a:srgbClr val="363636"/>
                </a:solidFill>
                <a:latin typeface="tradegothiclt"/>
              </a:rPr>
              <a:t> and anxiety.</a:t>
            </a:r>
          </a:p>
          <a:p>
            <a:pPr lvl="3"/>
            <a:r>
              <a:rPr lang="en-US" dirty="0"/>
              <a:t>ASTRA (+) and AURAH (-) International AIDS Conference in Amsterdam (AIDS 2018).</a:t>
            </a:r>
            <a:endParaRPr lang="en-US" dirty="0">
              <a:solidFill>
                <a:srgbClr val="363636"/>
              </a:solidFill>
              <a:latin typeface="tradegothiclt"/>
            </a:endParaRPr>
          </a:p>
          <a:p>
            <a:r>
              <a:rPr lang="en-US" dirty="0">
                <a:solidFill>
                  <a:srgbClr val="363636"/>
                </a:solidFill>
                <a:latin typeface="tradegothiclt"/>
              </a:rPr>
              <a:t>Poor Oral and Mental Health Are Related in People With HIV**</a:t>
            </a:r>
          </a:p>
          <a:p>
            <a:pPr lvl="1"/>
            <a:r>
              <a:rPr lang="en-US" sz="2200" b="1" dirty="0">
                <a:solidFill>
                  <a:srgbClr val="363636"/>
                </a:solidFill>
                <a:latin typeface="tradegothiclt"/>
              </a:rPr>
              <a:t>Depressed participants</a:t>
            </a:r>
            <a:r>
              <a:rPr lang="en-US" sz="2200" dirty="0">
                <a:solidFill>
                  <a:srgbClr val="363636"/>
                </a:solidFill>
                <a:latin typeface="tradegothiclt"/>
              </a:rPr>
              <a:t>, compared with those without depression, </a:t>
            </a:r>
            <a:r>
              <a:rPr lang="en-US" sz="2200" b="1" dirty="0">
                <a:solidFill>
                  <a:srgbClr val="363636"/>
                </a:solidFill>
                <a:latin typeface="tradegothiclt"/>
              </a:rPr>
              <a:t>had worse oral-health indicators</a:t>
            </a:r>
            <a:r>
              <a:rPr lang="en-US" sz="2200" dirty="0">
                <a:solidFill>
                  <a:srgbClr val="363636"/>
                </a:solidFill>
                <a:latin typeface="tradegothiclt"/>
              </a:rPr>
              <a:t>, both in terms of their DFMT index score and average number of missing teeth. </a:t>
            </a:r>
          </a:p>
          <a:p>
            <a:pPr lvl="1"/>
            <a:r>
              <a:rPr lang="en-US" sz="2200" b="1" dirty="0">
                <a:solidFill>
                  <a:srgbClr val="363636"/>
                </a:solidFill>
                <a:latin typeface="tradegothiclt"/>
              </a:rPr>
              <a:t>The depressed individuals also had lower health-related quality-of-life </a:t>
            </a:r>
            <a:r>
              <a:rPr lang="en-US" sz="2200" dirty="0">
                <a:solidFill>
                  <a:srgbClr val="363636"/>
                </a:solidFill>
                <a:latin typeface="tradegothiclt"/>
              </a:rPr>
              <a:t>scores in almost all the domains investigated in the SF-36, such as bodily pain, general health, vitality and social functioning</a:t>
            </a:r>
          </a:p>
          <a:p>
            <a:pPr lvl="3"/>
            <a:r>
              <a:rPr lang="en-US" sz="1600" b="1" dirty="0">
                <a:solidFill>
                  <a:srgbClr val="000000"/>
                </a:solidFill>
                <a:latin typeface="arial" panose="020B0604020202020204" pitchFamily="34" charset="0"/>
              </a:rPr>
              <a:t>Oral health and health-related quality of life in HIV patients.</a:t>
            </a:r>
            <a:r>
              <a:rPr lang="en-US" u="sng" dirty="0">
                <a:hlinkClick r:id="rId2" tooltip="BMC oral health."/>
              </a:rPr>
              <a:t> BMC Oral Health.</a:t>
            </a:r>
            <a:r>
              <a:rPr lang="en-US" dirty="0"/>
              <a:t> 2018 Aug 29;18(1):151.</a:t>
            </a:r>
            <a:endParaRPr lang="en-US" sz="1600" dirty="0">
              <a:solidFill>
                <a:prstClr val="black"/>
              </a:solidFill>
            </a:endParaRPr>
          </a:p>
          <a:p>
            <a:r>
              <a:rPr lang="en-US" b="1" dirty="0">
                <a:solidFill>
                  <a:srgbClr val="363636"/>
                </a:solidFill>
                <a:latin typeface="tradegothiclt"/>
              </a:rPr>
              <a:t>People with HIV who have depression, the study authors concluded, deserve particularly close attention to their health-related quality of life and their oral health</a:t>
            </a:r>
          </a:p>
          <a:p>
            <a:endParaRPr lang="en-US" dirty="0">
              <a:solidFill>
                <a:srgbClr val="363636"/>
              </a:solidFill>
              <a:latin typeface="tradegothiclt"/>
            </a:endParaRPr>
          </a:p>
          <a:p>
            <a:endParaRPr lang="en-US" dirty="0">
              <a:solidFill>
                <a:srgbClr val="363636"/>
              </a:solidFill>
              <a:latin typeface="tradegothiclt"/>
            </a:endParaRPr>
          </a:p>
        </p:txBody>
      </p:sp>
    </p:spTree>
    <p:extLst>
      <p:ext uri="{BB962C8B-B14F-4D97-AF65-F5344CB8AC3E}">
        <p14:creationId xmlns:p14="http://schemas.microsoft.com/office/powerpoint/2010/main" val="62951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5890-A41F-4AB6-8F36-A1E8FABE3B44}"/>
              </a:ext>
            </a:extLst>
          </p:cNvPr>
          <p:cNvSpPr>
            <a:spLocks noGrp="1"/>
          </p:cNvSpPr>
          <p:nvPr>
            <p:ph type="title"/>
          </p:nvPr>
        </p:nvSpPr>
        <p:spPr>
          <a:xfrm>
            <a:off x="2715237" y="1691258"/>
            <a:ext cx="9060024" cy="829193"/>
          </a:xfrm>
        </p:spPr>
        <p:txBody>
          <a:bodyPr/>
          <a:lstStyle/>
          <a:p>
            <a:r>
              <a:rPr lang="en-US" sz="4000" dirty="0"/>
              <a:t>Disclosure</a:t>
            </a:r>
          </a:p>
        </p:txBody>
      </p:sp>
      <p:sp>
        <p:nvSpPr>
          <p:cNvPr id="5" name="Rectangle 4">
            <a:extLst>
              <a:ext uri="{FF2B5EF4-FFF2-40B4-BE49-F238E27FC236}">
                <a16:creationId xmlns:a16="http://schemas.microsoft.com/office/drawing/2014/main" id="{E21C2C1E-6FF0-4490-8FB4-9832E3647431}"/>
              </a:ext>
            </a:extLst>
          </p:cNvPr>
          <p:cNvSpPr/>
          <p:nvPr/>
        </p:nvSpPr>
        <p:spPr>
          <a:xfrm>
            <a:off x="2583809" y="2864400"/>
            <a:ext cx="9322880" cy="1449628"/>
          </a:xfrm>
          <a:prstGeom prst="rect">
            <a:avLst/>
          </a:prstGeom>
        </p:spPr>
        <p:txBody>
          <a:bodyPr wrap="square">
            <a:spAutoFit/>
          </a:bodyPr>
          <a:lstStyle/>
          <a:p>
            <a:pPr marL="285750" indent="-285750">
              <a:lnSpc>
                <a:spcPct val="90000"/>
              </a:lnSpc>
              <a:buFont typeface="Arial" panose="020B0604020202020204" pitchFamily="34" charset="0"/>
              <a:buChar char="•"/>
              <a:defRPr/>
            </a:pPr>
            <a:r>
              <a:rPr lang="en-US" b="1" dirty="0">
                <a:solidFill>
                  <a:schemeClr val="bg1"/>
                </a:solidFill>
                <a:cs typeface="Arial" pitchFamily="34" charset="0"/>
              </a:rPr>
              <a:t>The speakers will not discuss any off-label use or investigational product during the program.</a:t>
            </a:r>
          </a:p>
          <a:p>
            <a:pPr marL="285750" indent="-285750">
              <a:buFont typeface="Arial" panose="020B0604020202020204" pitchFamily="34" charset="0"/>
              <a:buChar char="•"/>
            </a:pPr>
            <a:r>
              <a:rPr lang="en-US" b="1" kern="0" dirty="0">
                <a:solidFill>
                  <a:schemeClr val="bg1"/>
                </a:solidFill>
              </a:rPr>
              <a:t>This slide set has been peer-reviewed to ensure that there are no conflicts of interest represented in the presentation</a:t>
            </a:r>
          </a:p>
          <a:p>
            <a:pPr marL="285750" indent="-285750">
              <a:buFont typeface="Arial" panose="020B0604020202020204" pitchFamily="34" charset="0"/>
              <a:buChar char="•"/>
            </a:pPr>
            <a:r>
              <a:rPr lang="en-US" b="1" dirty="0">
                <a:solidFill>
                  <a:schemeClr val="bg1"/>
                </a:solidFill>
              </a:rPr>
              <a:t>Neither I or my Family have financial and/or commercial interest to disclose relating to the content of this presentation</a:t>
            </a:r>
          </a:p>
        </p:txBody>
      </p:sp>
    </p:spTree>
    <p:extLst>
      <p:ext uri="{BB962C8B-B14F-4D97-AF65-F5344CB8AC3E}">
        <p14:creationId xmlns:p14="http://schemas.microsoft.com/office/powerpoint/2010/main" val="2026431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HAB Core Measure: HIV Viral Load Suppression</a:t>
            </a:r>
          </a:p>
        </p:txBody>
      </p:sp>
      <p:graphicFrame>
        <p:nvGraphicFramePr>
          <p:cNvPr id="4" name="Content Placeholder 3"/>
          <p:cNvGraphicFramePr>
            <a:graphicFrameLocks noGrp="1"/>
          </p:cNvGraphicFramePr>
          <p:nvPr>
            <p:ph idx="1"/>
            <p:extLst/>
          </p:nvPr>
        </p:nvGraphicFramePr>
        <p:xfrm>
          <a:off x="609600" y="1379766"/>
          <a:ext cx="109728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a:off x="5331279" y="1240972"/>
            <a:ext cx="506185" cy="48985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751864" y="1224644"/>
            <a:ext cx="326572" cy="50618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294665" y="1187903"/>
            <a:ext cx="8164" cy="57966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059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386333"/>
            <a:ext cx="10515600" cy="618631"/>
          </a:xfrm>
          <a:prstGeom prst="rect">
            <a:avLst/>
          </a:prstGeom>
          <a:noFill/>
        </p:spPr>
        <p:txBody>
          <a:bodyPr wrap="square" rtlCol="0">
            <a:spAutoFit/>
          </a:bodyPr>
          <a:lstStyle/>
          <a:p>
            <a:pPr algn="ctr"/>
            <a:r>
              <a:rPr lang="en-US" sz="3800" dirty="0"/>
              <a:t>HAB Core Measure: Retention in HIV Medical Care</a:t>
            </a:r>
            <a:endParaRPr lang="en-US" sz="3800" b="1" dirty="0"/>
          </a:p>
        </p:txBody>
      </p:sp>
      <p:graphicFrame>
        <p:nvGraphicFramePr>
          <p:cNvPr id="5" name="Content Placeholder 4"/>
          <p:cNvGraphicFramePr>
            <a:graphicFrameLocks noGrp="1"/>
          </p:cNvGraphicFramePr>
          <p:nvPr>
            <p:ph idx="1"/>
            <p:extLst/>
          </p:nvPr>
        </p:nvGraphicFramePr>
        <p:xfrm>
          <a:off x="805543" y="1289503"/>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2415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1D75-4C6C-47F8-8D44-921874A8E69F}"/>
              </a:ext>
            </a:extLst>
          </p:cNvPr>
          <p:cNvSpPr>
            <a:spLocks noGrp="1"/>
          </p:cNvSpPr>
          <p:nvPr>
            <p:ph type="title"/>
          </p:nvPr>
        </p:nvSpPr>
        <p:spPr>
          <a:xfrm>
            <a:off x="838200" y="281052"/>
            <a:ext cx="10515600" cy="2030958"/>
          </a:xfrm>
        </p:spPr>
        <p:txBody>
          <a:bodyPr>
            <a:noAutofit/>
          </a:bodyPr>
          <a:lstStyle/>
          <a:p>
            <a:pPr algn="ctr"/>
            <a:r>
              <a:rPr lang="en-US" sz="2800" dirty="0"/>
              <a:t>Helene Bednarsh, RDH, MPH, Director</a:t>
            </a:r>
            <a:br>
              <a:rPr lang="en-US" sz="2800" dirty="0"/>
            </a:br>
            <a:r>
              <a:rPr lang="en-US" sz="2800" dirty="0"/>
              <a:t>Ryan White Dental Program</a:t>
            </a:r>
            <a:br>
              <a:rPr lang="en-US" sz="2800" dirty="0"/>
            </a:br>
            <a:r>
              <a:rPr lang="en-US" sz="2800" dirty="0"/>
              <a:t>Boston Public Health Commission</a:t>
            </a:r>
            <a:br>
              <a:rPr lang="en-US" sz="2800" dirty="0"/>
            </a:br>
            <a:r>
              <a:rPr lang="en-US" sz="2800" dirty="0"/>
              <a:t>Infectious Disease Bureau</a:t>
            </a:r>
            <a:br>
              <a:rPr lang="en-US" sz="2800" dirty="0"/>
            </a:br>
            <a:r>
              <a:rPr lang="en-US" sz="2800" dirty="0"/>
              <a:t>Dental Director NEAETC</a:t>
            </a:r>
          </a:p>
        </p:txBody>
      </p:sp>
      <p:pic>
        <p:nvPicPr>
          <p:cNvPr id="4" name="Picture 6">
            <a:extLst>
              <a:ext uri="{FF2B5EF4-FFF2-40B4-BE49-F238E27FC236}">
                <a16:creationId xmlns:a16="http://schemas.microsoft.com/office/drawing/2014/main" id="{B7C0186D-56C4-45BA-A12A-08E576C058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6656" y="2309913"/>
            <a:ext cx="4258687" cy="319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977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4821-2D39-4849-BE7C-A2BB6DD4B6E8}"/>
              </a:ext>
            </a:extLst>
          </p:cNvPr>
          <p:cNvSpPr>
            <a:spLocks noGrp="1"/>
          </p:cNvSpPr>
          <p:nvPr>
            <p:ph type="title"/>
          </p:nvPr>
        </p:nvSpPr>
        <p:spPr>
          <a:xfrm>
            <a:off x="1825626" y="228600"/>
            <a:ext cx="8537575" cy="990600"/>
          </a:xfrm>
        </p:spPr>
        <p:txBody>
          <a:bodyPr>
            <a:normAutofit/>
          </a:bodyPr>
          <a:lstStyle/>
          <a:p>
            <a:pPr>
              <a:defRPr/>
            </a:pPr>
            <a:r>
              <a:rPr lang="en-US" sz="4000" b="1" dirty="0">
                <a:solidFill>
                  <a:schemeClr val="accent1"/>
                </a:solidFill>
                <a:effectLst>
                  <a:outerShdw blurRad="38100" dist="38100" dir="2700000" algn="tl">
                    <a:srgbClr val="000000">
                      <a:alpha val="43137"/>
                    </a:srgbClr>
                  </a:outerShdw>
                </a:effectLst>
              </a:rPr>
              <a:t>Program Description</a:t>
            </a:r>
          </a:p>
        </p:txBody>
      </p:sp>
      <p:sp>
        <p:nvSpPr>
          <p:cNvPr id="21507" name="Content Placeholder 2">
            <a:extLst>
              <a:ext uri="{FF2B5EF4-FFF2-40B4-BE49-F238E27FC236}">
                <a16:creationId xmlns:a16="http://schemas.microsoft.com/office/drawing/2014/main" id="{BDC8DFEB-9962-4633-83FA-19DF6C2BD141}"/>
              </a:ext>
            </a:extLst>
          </p:cNvPr>
          <p:cNvSpPr>
            <a:spLocks noGrp="1"/>
          </p:cNvSpPr>
          <p:nvPr>
            <p:ph sz="quarter" idx="1"/>
          </p:nvPr>
        </p:nvSpPr>
        <p:spPr>
          <a:xfrm>
            <a:off x="1981200" y="1447800"/>
            <a:ext cx="8534400" cy="4097323"/>
          </a:xfrm>
        </p:spPr>
        <p:txBody>
          <a:bodyPr/>
          <a:lstStyle/>
          <a:p>
            <a:pPr eaLnBrk="1" hangingPunct="1"/>
            <a:r>
              <a:rPr lang="en-US" altLang="en-US" dirty="0"/>
              <a:t>Services funded are recruitment of dentists and preventive, diagnostic and therapeutic services rendered by licensed dentists and dental hygienists.  Currently 185 dental practices work with RWDP.</a:t>
            </a:r>
          </a:p>
          <a:p>
            <a:pPr eaLnBrk="1" hangingPunct="1"/>
            <a:r>
              <a:rPr lang="en-US" altLang="en-US" dirty="0"/>
              <a:t>RWDP also provides education and outreach for clients, consumers, case managers and providers.</a:t>
            </a:r>
          </a:p>
          <a:p>
            <a:pPr eaLnBrk="1" hangingPunct="1"/>
            <a:r>
              <a:rPr lang="en-US" altLang="en-US" dirty="0"/>
              <a:t>Since the beginning of the program we have served approximately 16,500 clients. From August 01, 2016 to July 31,2018 we provided 16,073 units of service to 2,974 unduplicated clients.</a:t>
            </a:r>
          </a:p>
          <a:p>
            <a:pPr eaLnBrk="1" hangingPunct="1"/>
            <a:r>
              <a:rPr lang="en-US" altLang="en-US" dirty="0"/>
              <a:t>Funding is from the Boston EMA Part A and the MDPH</a:t>
            </a:r>
          </a:p>
          <a:p>
            <a:pPr eaLnBrk="1" hangingPunct="1"/>
            <a:endParaRPr lang="en-US" altLang="en-US" dirty="0"/>
          </a:p>
          <a:p>
            <a:pPr eaLnBrk="1" hangingPunct="1"/>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5979-3465-4E53-B0CD-8450AB65A646}"/>
              </a:ext>
            </a:extLst>
          </p:cNvPr>
          <p:cNvSpPr>
            <a:spLocks noGrp="1"/>
          </p:cNvSpPr>
          <p:nvPr>
            <p:ph type="title"/>
          </p:nvPr>
        </p:nvSpPr>
        <p:spPr/>
        <p:txBody>
          <a:bodyPr>
            <a:noAutofit/>
          </a:bodyPr>
          <a:lstStyle/>
          <a:p>
            <a:r>
              <a:rPr lang="en-US" sz="3600" dirty="0">
                <a:effectLst>
                  <a:outerShdw blurRad="38100" dist="38100" dir="2700000" algn="tl">
                    <a:srgbClr val="000000">
                      <a:alpha val="43137"/>
                    </a:srgbClr>
                  </a:outerShdw>
                </a:effectLst>
                <a:latin typeface="+mn-lt"/>
              </a:rPr>
              <a:t>Demographic of PLWH</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Using  Oral Health Services 8/1/16 – 7/31/18</a:t>
            </a:r>
          </a:p>
        </p:txBody>
      </p:sp>
      <p:graphicFrame>
        <p:nvGraphicFramePr>
          <p:cNvPr id="6" name="Content Placeholder 5">
            <a:extLst>
              <a:ext uri="{FF2B5EF4-FFF2-40B4-BE49-F238E27FC236}">
                <a16:creationId xmlns:a16="http://schemas.microsoft.com/office/drawing/2014/main" id="{17C18A49-9334-4B81-8F0F-6D3C5E143C39}"/>
              </a:ext>
            </a:extLst>
          </p:cNvPr>
          <p:cNvGraphicFramePr>
            <a:graphicFrameLocks noGrp="1"/>
          </p:cNvGraphicFramePr>
          <p:nvPr>
            <p:ph idx="1"/>
            <p:extLst/>
          </p:nvPr>
        </p:nvGraphicFramePr>
        <p:xfrm>
          <a:off x="838200" y="1290208"/>
          <a:ext cx="5163766" cy="44844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96236B5-0FE1-4426-A006-63C92FD3FD93}"/>
              </a:ext>
            </a:extLst>
          </p:cNvPr>
          <p:cNvGraphicFramePr/>
          <p:nvPr>
            <p:extLst/>
          </p:nvPr>
        </p:nvGraphicFramePr>
        <p:xfrm>
          <a:off x="6190036" y="1290208"/>
          <a:ext cx="5163764" cy="44844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1959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1EA-7F83-4585-B40B-94DF29D083BC}"/>
              </a:ext>
            </a:extLst>
          </p:cNvPr>
          <p:cNvSpPr>
            <a:spLocks noGrp="1"/>
          </p:cNvSpPr>
          <p:nvPr>
            <p:ph type="title"/>
          </p:nvPr>
        </p:nvSpPr>
        <p:spPr>
          <a:xfrm>
            <a:off x="838200" y="185029"/>
            <a:ext cx="10515600" cy="1325563"/>
          </a:xfrm>
        </p:spPr>
        <p:txBody>
          <a:bodyPr>
            <a:normAutofit/>
          </a:bodyPr>
          <a:lstStyle/>
          <a:p>
            <a:r>
              <a:rPr lang="en-US" sz="3600" dirty="0">
                <a:effectLst>
                  <a:outerShdw blurRad="38100" dist="38100" dir="2700000" algn="tl">
                    <a:srgbClr val="000000">
                      <a:alpha val="43137"/>
                    </a:srgbClr>
                  </a:outerShdw>
                </a:effectLst>
                <a:latin typeface="+mn-lt"/>
              </a:rPr>
              <a:t>Demographic of PLWH</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Using  Oral Health Services 8/1/16 – 7/31/18</a:t>
            </a:r>
            <a:endParaRPr lang="en-US" sz="3600" b="1" dirty="0">
              <a:effectLst>
                <a:outerShdw blurRad="38100" dist="38100" dir="2700000" algn="tl">
                  <a:srgbClr val="000000">
                    <a:alpha val="43137"/>
                  </a:srgbClr>
                </a:outerShdw>
              </a:effectLst>
              <a:latin typeface="+mn-lt"/>
            </a:endParaRPr>
          </a:p>
        </p:txBody>
      </p:sp>
      <p:graphicFrame>
        <p:nvGraphicFramePr>
          <p:cNvPr id="8" name="Content Placeholder 7">
            <a:extLst>
              <a:ext uri="{FF2B5EF4-FFF2-40B4-BE49-F238E27FC236}">
                <a16:creationId xmlns:a16="http://schemas.microsoft.com/office/drawing/2014/main" id="{34102AB3-FB0E-4644-B052-5D8AD0534908}"/>
              </a:ext>
            </a:extLst>
          </p:cNvPr>
          <p:cNvGraphicFramePr>
            <a:graphicFrameLocks noGrp="1"/>
          </p:cNvGraphicFramePr>
          <p:nvPr>
            <p:ph idx="1"/>
            <p:extLst/>
          </p:nvPr>
        </p:nvGraphicFramePr>
        <p:xfrm>
          <a:off x="6299567" y="1510592"/>
          <a:ext cx="4857791" cy="4294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8FF745F-EF64-4F94-8E84-7A5CF1190BE2}"/>
              </a:ext>
            </a:extLst>
          </p:cNvPr>
          <p:cNvGraphicFramePr/>
          <p:nvPr>
            <p:extLst/>
          </p:nvPr>
        </p:nvGraphicFramePr>
        <p:xfrm>
          <a:off x="838200" y="1510593"/>
          <a:ext cx="5175561" cy="42945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6328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7D2A0-6798-46C2-8D27-91140F21C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050" y="129484"/>
            <a:ext cx="7457899" cy="4958440"/>
          </a:xfrm>
          <a:prstGeom prst="rect">
            <a:avLst/>
          </a:prstGeom>
        </p:spPr>
      </p:pic>
      <p:sp>
        <p:nvSpPr>
          <p:cNvPr id="9" name="Rectangle 8">
            <a:extLst>
              <a:ext uri="{FF2B5EF4-FFF2-40B4-BE49-F238E27FC236}">
                <a16:creationId xmlns:a16="http://schemas.microsoft.com/office/drawing/2014/main" id="{E6331F77-0233-4BB2-A404-5F19760A598D}"/>
              </a:ext>
            </a:extLst>
          </p:cNvPr>
          <p:cNvSpPr/>
          <p:nvPr/>
        </p:nvSpPr>
        <p:spPr>
          <a:xfrm>
            <a:off x="609599" y="5389071"/>
            <a:ext cx="10972800" cy="369332"/>
          </a:xfrm>
          <a:prstGeom prst="rect">
            <a:avLst/>
          </a:prstGeom>
        </p:spPr>
        <p:txBody>
          <a:bodyPr wrap="square">
            <a:spAutoFit/>
          </a:bodyPr>
          <a:lstStyle/>
          <a:p>
            <a:r>
              <a:rPr lang="en-US" b="1" dirty="0">
                <a:solidFill>
                  <a:srgbClr val="5B4A43"/>
                </a:solidFill>
                <a:latin typeface="Arial-BoldMT"/>
              </a:rPr>
              <a:t>Infographic references can be found here: http://www.aidsetc.org/toolkit/aging/infographic</a:t>
            </a:r>
            <a:endParaRPr lang="en-US" dirty="0"/>
          </a:p>
        </p:txBody>
      </p:sp>
    </p:spTree>
    <p:extLst>
      <p:ext uri="{BB962C8B-B14F-4D97-AF65-F5344CB8AC3E}">
        <p14:creationId xmlns:p14="http://schemas.microsoft.com/office/powerpoint/2010/main" val="3176539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3BBA-D5E2-4393-8CAF-6A7B66FE8D30}"/>
              </a:ext>
            </a:extLst>
          </p:cNvPr>
          <p:cNvSpPr>
            <a:spLocks noGrp="1"/>
          </p:cNvSpPr>
          <p:nvPr>
            <p:ph type="title"/>
          </p:nvPr>
        </p:nvSpPr>
        <p:spPr/>
        <p:txBody>
          <a:bodyPr>
            <a:normAutofit fontScale="90000"/>
          </a:bodyPr>
          <a:lstStyle/>
          <a:p>
            <a:pPr algn="ctr"/>
            <a:r>
              <a:rPr lang="en-US" dirty="0"/>
              <a:t>Health Outcomes Among Ryan White Part A Clients in the Boston EMA </a:t>
            </a:r>
          </a:p>
        </p:txBody>
      </p:sp>
      <p:graphicFrame>
        <p:nvGraphicFramePr>
          <p:cNvPr id="6" name="Content Placeholder 5">
            <a:extLst>
              <a:ext uri="{FF2B5EF4-FFF2-40B4-BE49-F238E27FC236}">
                <a16:creationId xmlns:a16="http://schemas.microsoft.com/office/drawing/2014/main" id="{3B7BDC0C-90DD-4936-9900-295F14E0224B}"/>
              </a:ext>
            </a:extLst>
          </p:cNvPr>
          <p:cNvGraphicFramePr>
            <a:graphicFrameLocks noGrp="1"/>
          </p:cNvGraphicFramePr>
          <p:nvPr>
            <p:ph idx="1"/>
            <p:extLst/>
          </p:nvPr>
        </p:nvGraphicFramePr>
        <p:xfrm>
          <a:off x="905312" y="1224793"/>
          <a:ext cx="10646328" cy="4379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2629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Retention</a:t>
            </a:r>
          </a:p>
        </p:txBody>
      </p:sp>
      <p:sp>
        <p:nvSpPr>
          <p:cNvPr id="3" name="Subtitle 2"/>
          <p:cNvSpPr>
            <a:spLocks noGrp="1"/>
          </p:cNvSpPr>
          <p:nvPr>
            <p:ph idx="1"/>
          </p:nvPr>
        </p:nvSpPr>
        <p:spPr>
          <a:xfrm>
            <a:off x="838200" y="1004777"/>
            <a:ext cx="9824207" cy="829193"/>
          </a:xfrm>
        </p:spPr>
        <p:txBody>
          <a:bodyPr/>
          <a:lstStyle/>
          <a:p>
            <a:pPr marL="342900" indent="-342900" algn="l">
              <a:buFont typeface="Arial" panose="020B0604020202020204" pitchFamily="34" charset="0"/>
              <a:buChar char="•"/>
            </a:pPr>
            <a:r>
              <a:rPr lang="en-US" dirty="0"/>
              <a:t>Each member of the healthcare team has the opportunity to advise patients of the importance of retention in healthcare</a:t>
            </a:r>
          </a:p>
        </p:txBody>
      </p:sp>
      <p:sp>
        <p:nvSpPr>
          <p:cNvPr id="4" name="TextBox 3">
            <a:extLst>
              <a:ext uri="{FF2B5EF4-FFF2-40B4-BE49-F238E27FC236}">
                <a16:creationId xmlns:a16="http://schemas.microsoft.com/office/drawing/2014/main" id="{47638FB0-9A25-4ACC-89F8-B7BB28EC963C}"/>
              </a:ext>
            </a:extLst>
          </p:cNvPr>
          <p:cNvSpPr txBox="1"/>
          <p:nvPr/>
        </p:nvSpPr>
        <p:spPr>
          <a:xfrm>
            <a:off x="838200" y="1800487"/>
            <a:ext cx="11124501" cy="830997"/>
          </a:xfrm>
          <a:prstGeom prst="rect">
            <a:avLst/>
          </a:prstGeom>
          <a:noFill/>
        </p:spPr>
        <p:txBody>
          <a:bodyPr wrap="square" rtlCol="0">
            <a:spAutoFit/>
          </a:bodyPr>
          <a:lstStyle/>
          <a:p>
            <a:r>
              <a:rPr lang="en-US" sz="4800" b="1" dirty="0">
                <a:solidFill>
                  <a:srgbClr val="09588E"/>
                </a:solidFill>
                <a:effectLst>
                  <a:outerShdw blurRad="38100" dist="38100" dir="2700000" algn="tl">
                    <a:srgbClr val="000000">
                      <a:alpha val="43137"/>
                    </a:srgbClr>
                  </a:outerShdw>
                </a:effectLst>
              </a:rPr>
              <a:t>Adherence</a:t>
            </a:r>
            <a:endParaRPr lang="en-US" sz="4800" dirty="0">
              <a:solidFill>
                <a:srgbClr val="09588E"/>
              </a:solidFill>
            </a:endParaRPr>
          </a:p>
        </p:txBody>
      </p:sp>
      <p:sp>
        <p:nvSpPr>
          <p:cNvPr id="5" name="TextBox 4">
            <a:extLst>
              <a:ext uri="{FF2B5EF4-FFF2-40B4-BE49-F238E27FC236}">
                <a16:creationId xmlns:a16="http://schemas.microsoft.com/office/drawing/2014/main" id="{85F4B3F7-74A4-4FA7-9F9E-326A8B2EDC19}"/>
              </a:ext>
            </a:extLst>
          </p:cNvPr>
          <p:cNvSpPr txBox="1"/>
          <p:nvPr/>
        </p:nvSpPr>
        <p:spPr>
          <a:xfrm>
            <a:off x="838200" y="2631484"/>
            <a:ext cx="9689284"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oral healthcare team has a unique opportunity during a health history intake or update to discuss a patient’s HIV care, including medications</a:t>
            </a:r>
          </a:p>
          <a:p>
            <a:pPr marL="342900" indent="-342900">
              <a:buFont typeface="Arial" panose="020B0604020202020204" pitchFamily="34" charset="0"/>
              <a:buChar char="•"/>
            </a:pPr>
            <a:r>
              <a:rPr lang="en-US" sz="2400" dirty="0"/>
              <a:t>The oral healthcare provider can encourage patients to adhere to treatment regimens and discuss how these promote sound oral health</a:t>
            </a:r>
          </a:p>
          <a:p>
            <a:pPr marL="342900" indent="-342900">
              <a:buFont typeface="Arial" panose="020B0604020202020204" pitchFamily="34" charset="0"/>
              <a:buChar char="•"/>
            </a:pPr>
            <a:r>
              <a:rPr lang="en-US" sz="2400" dirty="0"/>
              <a:t>With consent to contact the medical and support teams, we can alert them to oral issues and concerns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p:cNvSpPr>
          <p:nvPr>
            <p:ph type="title"/>
          </p:nvPr>
        </p:nvSpPr>
        <p:spPr>
          <a:xfrm>
            <a:off x="453006" y="704088"/>
            <a:ext cx="11266414" cy="1658112"/>
          </a:xfrm>
        </p:spPr>
        <p:txBody>
          <a:bodyPr>
            <a:normAutofit/>
          </a:bodyPr>
          <a:lstStyle/>
          <a:p>
            <a:r>
              <a:rPr lang="en-US" b="1" dirty="0">
                <a:effectLst>
                  <a:outerShdw blurRad="38100" dist="38100" dir="2700000" algn="tl">
                    <a:srgbClr val="000000">
                      <a:alpha val="43137"/>
                    </a:srgbClr>
                  </a:outerShdw>
                </a:effectLst>
              </a:rPr>
              <a:t>Role(s) of the Non-Dental Health Care Provider </a:t>
            </a:r>
          </a:p>
        </p:txBody>
      </p:sp>
      <p:sp>
        <p:nvSpPr>
          <p:cNvPr id="491523" name="Rectangle 3"/>
          <p:cNvSpPr>
            <a:spLocks noGrp="1"/>
          </p:cNvSpPr>
          <p:nvPr>
            <p:ph idx="1"/>
          </p:nvPr>
        </p:nvSpPr>
        <p:spPr>
          <a:xfrm>
            <a:off x="453005" y="2420112"/>
            <a:ext cx="11266413" cy="3733800"/>
          </a:xfrm>
        </p:spPr>
        <p:txBody>
          <a:bodyPr>
            <a:normAutofit/>
          </a:bodyPr>
          <a:lstStyle/>
          <a:p>
            <a:r>
              <a:rPr lang="en-US" dirty="0"/>
              <a:t>Integrating oral health with systemic health</a:t>
            </a:r>
          </a:p>
          <a:p>
            <a:pPr lvl="1"/>
            <a:r>
              <a:rPr lang="en-US" b="1" dirty="0"/>
              <a:t>Screening </a:t>
            </a:r>
            <a:r>
              <a:rPr lang="en-US" dirty="0"/>
              <a:t>the oral cavity as part of the head and neck examination</a:t>
            </a:r>
          </a:p>
          <a:p>
            <a:pPr lvl="1"/>
            <a:r>
              <a:rPr lang="en-US" dirty="0"/>
              <a:t>Promoting </a:t>
            </a:r>
            <a:r>
              <a:rPr lang="en-US" b="1" dirty="0"/>
              <a:t>basic oral health and referring </a:t>
            </a:r>
            <a:r>
              <a:rPr lang="en-US" dirty="0"/>
              <a:t>for clinical care</a:t>
            </a:r>
          </a:p>
          <a:p>
            <a:pPr lvl="1"/>
            <a:r>
              <a:rPr lang="en-US" dirty="0"/>
              <a:t>Providing </a:t>
            </a:r>
            <a:r>
              <a:rPr lang="en-US" b="1" dirty="0"/>
              <a:t>preventive and palliative oral health care </a:t>
            </a:r>
            <a:r>
              <a:rPr lang="en-US" dirty="0"/>
              <a:t>when indicated</a:t>
            </a:r>
          </a:p>
          <a:p>
            <a:pPr lvl="1"/>
            <a:r>
              <a:rPr lang="en-US" b="1" dirty="0"/>
              <a:t>Facilitating referrals </a:t>
            </a:r>
            <a:r>
              <a:rPr lang="en-US" dirty="0"/>
              <a:t>for emergent disease of the hard and soft tissues of the oral cavity</a:t>
            </a:r>
          </a:p>
          <a:p>
            <a:pPr lvl="1"/>
            <a:r>
              <a:rPr lang="en-US" dirty="0"/>
              <a:t>Ensuring medically complex patients who may be scheduled for chemo, radiation, infusion, transplants, </a:t>
            </a:r>
            <a:r>
              <a:rPr lang="en-US" dirty="0" err="1"/>
              <a:t>etc</a:t>
            </a:r>
            <a:r>
              <a:rPr lang="en-US" dirty="0"/>
              <a:t> have an </a:t>
            </a:r>
            <a:r>
              <a:rPr lang="en-US" b="1" dirty="0"/>
              <a:t>infection free oral cavity </a:t>
            </a:r>
            <a:r>
              <a:rPr lang="en-US" dirty="0"/>
              <a:t>prior to treatment</a:t>
            </a:r>
          </a:p>
          <a:p>
            <a:pPr>
              <a:buFont typeface="Arial" charset="0"/>
              <a:buNone/>
            </a:pPr>
            <a:r>
              <a:rPr lang="en-US" dirty="0"/>
              <a:t>	</a:t>
            </a:r>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7B79B-6C67-4A98-B08C-3D7925F78BE7}"/>
              </a:ext>
            </a:extLst>
          </p:cNvPr>
          <p:cNvSpPr>
            <a:spLocks noGrp="1"/>
          </p:cNvSpPr>
          <p:nvPr>
            <p:ph idx="1"/>
          </p:nvPr>
        </p:nvSpPr>
        <p:spPr>
          <a:xfrm>
            <a:off x="2677886" y="2579775"/>
            <a:ext cx="9278137" cy="479037"/>
          </a:xfrm>
        </p:spPr>
        <p:txBody>
          <a:bodyPr/>
          <a:lstStyle/>
          <a:p>
            <a:r>
              <a:rPr lang="en-US" dirty="0"/>
              <a:t>Mark Schweizer, DDS MPH</a:t>
            </a:r>
          </a:p>
        </p:txBody>
      </p:sp>
      <p:sp>
        <p:nvSpPr>
          <p:cNvPr id="4" name="Content Placeholder 3">
            <a:extLst>
              <a:ext uri="{FF2B5EF4-FFF2-40B4-BE49-F238E27FC236}">
                <a16:creationId xmlns:a16="http://schemas.microsoft.com/office/drawing/2014/main" id="{839C30D2-5B2C-4CE6-B3A4-4ACC0D41884E}"/>
              </a:ext>
            </a:extLst>
          </p:cNvPr>
          <p:cNvSpPr>
            <a:spLocks noGrp="1"/>
          </p:cNvSpPr>
          <p:nvPr>
            <p:ph idx="10"/>
          </p:nvPr>
        </p:nvSpPr>
        <p:spPr>
          <a:xfrm>
            <a:off x="2677886" y="3363986"/>
            <a:ext cx="9060024" cy="1730524"/>
          </a:xfrm>
        </p:spPr>
        <p:txBody>
          <a:bodyPr>
            <a:normAutofit fontScale="70000" lnSpcReduction="20000"/>
          </a:bodyPr>
          <a:lstStyle/>
          <a:p>
            <a:r>
              <a:rPr lang="en-US" b="1" dirty="0"/>
              <a:t>Director of Special Projects</a:t>
            </a:r>
          </a:p>
          <a:p>
            <a:r>
              <a:rPr lang="en-US" b="1" dirty="0"/>
              <a:t>Associate Professor</a:t>
            </a:r>
          </a:p>
          <a:p>
            <a:r>
              <a:rPr lang="en-US" b="1" dirty="0"/>
              <a:t>Nova Southeastern University College of Dental Medicine</a:t>
            </a:r>
          </a:p>
          <a:p>
            <a:r>
              <a:rPr lang="en-US" b="1" dirty="0"/>
              <a:t>Project Director Community Based Dental Partnership Program Part F</a:t>
            </a:r>
          </a:p>
          <a:p>
            <a:r>
              <a:rPr lang="en-US" b="1" dirty="0"/>
              <a:t>Program Director Ryan White Dental Programs</a:t>
            </a:r>
          </a:p>
          <a:p>
            <a:r>
              <a:rPr lang="en-US" b="1" dirty="0"/>
              <a:t>Dental Director Southeast AIDS Education and Training Center </a:t>
            </a:r>
          </a:p>
          <a:p>
            <a:endParaRPr lang="en-US" dirty="0"/>
          </a:p>
        </p:txBody>
      </p:sp>
      <p:pic>
        <p:nvPicPr>
          <p:cNvPr id="5" name="Picture 4">
            <a:extLst>
              <a:ext uri="{FF2B5EF4-FFF2-40B4-BE49-F238E27FC236}">
                <a16:creationId xmlns:a16="http://schemas.microsoft.com/office/drawing/2014/main" id="{281326D6-C00C-45A0-B2CC-25E91EDDD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495" y="2365295"/>
            <a:ext cx="4055865" cy="770701"/>
          </a:xfrm>
          <a:prstGeom prst="rect">
            <a:avLst/>
          </a:prstGeom>
        </p:spPr>
      </p:pic>
      <p:pic>
        <p:nvPicPr>
          <p:cNvPr id="6" name="Picture 5">
            <a:extLst>
              <a:ext uri="{FF2B5EF4-FFF2-40B4-BE49-F238E27FC236}">
                <a16:creationId xmlns:a16="http://schemas.microsoft.com/office/drawing/2014/main" id="{A0E1C819-CD29-4AEC-8A2D-D1C8AFA8785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91027" y="3710470"/>
            <a:ext cx="1037555" cy="1037555"/>
          </a:xfrm>
          <a:prstGeom prst="rect">
            <a:avLst/>
          </a:prstGeom>
        </p:spPr>
      </p:pic>
    </p:spTree>
    <p:extLst>
      <p:ext uri="{BB962C8B-B14F-4D97-AF65-F5344CB8AC3E}">
        <p14:creationId xmlns:p14="http://schemas.microsoft.com/office/powerpoint/2010/main" val="1891791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631-1A44-487F-8380-81212729B355}"/>
              </a:ext>
            </a:extLst>
          </p:cNvPr>
          <p:cNvSpPr>
            <a:spLocks noGrp="1"/>
          </p:cNvSpPr>
          <p:nvPr>
            <p:ph type="title"/>
          </p:nvPr>
        </p:nvSpPr>
        <p:spPr/>
        <p:txBody>
          <a:bodyPr>
            <a:normAutofit/>
          </a:bodyPr>
          <a:lstStyle/>
          <a:p>
            <a:pPr>
              <a:defRPr/>
            </a:pPr>
            <a:r>
              <a:rPr lang="en-US" sz="4000" b="1" dirty="0">
                <a:effectLst>
                  <a:outerShdw blurRad="38100" dist="38100" dir="2700000" algn="tl">
                    <a:srgbClr val="000000">
                      <a:alpha val="43137"/>
                    </a:srgbClr>
                  </a:outerShdw>
                </a:effectLst>
              </a:rPr>
              <a:t>Best Practices</a:t>
            </a:r>
          </a:p>
        </p:txBody>
      </p:sp>
      <p:sp>
        <p:nvSpPr>
          <p:cNvPr id="27651" name="Content Placeholder 2">
            <a:extLst>
              <a:ext uri="{FF2B5EF4-FFF2-40B4-BE49-F238E27FC236}">
                <a16:creationId xmlns:a16="http://schemas.microsoft.com/office/drawing/2014/main" id="{CE3706B4-45AA-4706-B40A-F6430116C40A}"/>
              </a:ext>
            </a:extLst>
          </p:cNvPr>
          <p:cNvSpPr>
            <a:spLocks noGrp="1"/>
          </p:cNvSpPr>
          <p:nvPr>
            <p:ph sz="quarter" idx="1"/>
          </p:nvPr>
        </p:nvSpPr>
        <p:spPr>
          <a:xfrm>
            <a:off x="838200" y="998291"/>
            <a:ext cx="10763774" cy="4840448"/>
          </a:xfrm>
        </p:spPr>
        <p:txBody>
          <a:bodyPr>
            <a:normAutofit/>
          </a:bodyPr>
          <a:lstStyle/>
          <a:p>
            <a:pPr eaLnBrk="1" hangingPunct="1"/>
            <a:r>
              <a:rPr lang="en-US" altLang="en-US" b="1" dirty="0"/>
              <a:t>Client</a:t>
            </a:r>
          </a:p>
          <a:p>
            <a:pPr lvl="1" eaLnBrk="1" hangingPunct="1"/>
            <a:r>
              <a:rPr lang="en-US" altLang="en-US" dirty="0"/>
              <a:t>Collaboration with medical case managers on enrollment, engagement and updates (generated by client activity).</a:t>
            </a:r>
          </a:p>
          <a:p>
            <a:pPr lvl="1" eaLnBrk="1" hangingPunct="1"/>
            <a:r>
              <a:rPr lang="en-US" altLang="en-US" dirty="0"/>
              <a:t>Client referral based on expressed need and location.</a:t>
            </a:r>
          </a:p>
          <a:p>
            <a:pPr lvl="1" eaLnBrk="1" hangingPunct="1"/>
            <a:r>
              <a:rPr lang="en-US" altLang="en-US" dirty="0"/>
              <a:t>We encourage client communication between medical and dental providers. </a:t>
            </a:r>
          </a:p>
          <a:p>
            <a:pPr eaLnBrk="1" hangingPunct="1"/>
            <a:r>
              <a:rPr lang="en-US" altLang="en-US" b="1" dirty="0"/>
              <a:t>Dental Provider</a:t>
            </a:r>
          </a:p>
          <a:p>
            <a:pPr lvl="1"/>
            <a:r>
              <a:rPr lang="en-US" altLang="en-US" dirty="0"/>
              <a:t>Assist with retention in care and for new referrals to the RWDP.</a:t>
            </a:r>
          </a:p>
          <a:p>
            <a:pPr lvl="1"/>
            <a:r>
              <a:rPr lang="en-US" altLang="en-US" dirty="0"/>
              <a:t>Clients must be active at the time of service; dental providers are encouraged to check eligibly prior to appointments. </a:t>
            </a:r>
          </a:p>
          <a:p>
            <a:pPr lvl="1"/>
            <a:r>
              <a:rPr lang="en-US" altLang="en-US" dirty="0"/>
              <a:t>The RWDP Provider manual includes all information on client status, updates, enrollment, scope of service and more.</a:t>
            </a:r>
          </a:p>
          <a:p>
            <a:pPr lvl="1" eaLnBrk="1" hangingPunct="1"/>
            <a:endParaRPr lang="en-US" altLang="en-US" dirty="0"/>
          </a:p>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898" y="151003"/>
            <a:ext cx="9882231" cy="713063"/>
          </a:xfrm>
        </p:spPr>
        <p:txBody>
          <a:bodyPr>
            <a:normAutofit fontScale="90000"/>
          </a:bodyPr>
          <a:lstStyle/>
          <a:p>
            <a:r>
              <a:rPr lang="en-US" sz="4600" b="1" dirty="0">
                <a:effectLst>
                  <a:outerShdw blurRad="38100" dist="38100" dir="2700000" algn="tl">
                    <a:srgbClr val="000000">
                      <a:alpha val="43137"/>
                    </a:srgbClr>
                  </a:outerShdw>
                </a:effectLst>
              </a:rPr>
              <a:t>Best Practices</a:t>
            </a:r>
            <a:endParaRPr lang="en-US" b="1" dirty="0">
              <a:effectLst>
                <a:outerShdw blurRad="38100" dist="38100" dir="2700000" algn="tl">
                  <a:srgbClr val="000000">
                    <a:alpha val="43137"/>
                  </a:srgbClr>
                </a:outerShdw>
              </a:effectLst>
            </a:endParaRPr>
          </a:p>
        </p:txBody>
      </p:sp>
      <p:sp>
        <p:nvSpPr>
          <p:cNvPr id="9219" name="Rectangle 3"/>
          <p:cNvSpPr>
            <a:spLocks noGrp="1" noChangeArrowheads="1"/>
          </p:cNvSpPr>
          <p:nvPr>
            <p:ph idx="1"/>
          </p:nvPr>
        </p:nvSpPr>
        <p:spPr>
          <a:xfrm>
            <a:off x="369116" y="864066"/>
            <a:ext cx="9638950" cy="4496500"/>
          </a:xfrm>
        </p:spPr>
        <p:txBody>
          <a:bodyPr>
            <a:normAutofit/>
          </a:bodyPr>
          <a:lstStyle/>
          <a:p>
            <a:pPr marL="457200" lvl="1" indent="0">
              <a:spcAft>
                <a:spcPts val="600"/>
              </a:spcAft>
              <a:buNone/>
            </a:pPr>
            <a:r>
              <a:rPr lang="en-US" sz="2800" b="1" dirty="0"/>
              <a:t>Medical/Case Manager Model</a:t>
            </a:r>
          </a:p>
          <a:p>
            <a:pPr lvl="2">
              <a:spcAft>
                <a:spcPts val="600"/>
              </a:spcAft>
            </a:pPr>
            <a:r>
              <a:rPr lang="en-US" sz="2300" dirty="0"/>
              <a:t>Goal is to influence those who assist PLWHs entry into oral health care</a:t>
            </a:r>
          </a:p>
          <a:p>
            <a:pPr lvl="2">
              <a:spcAft>
                <a:spcPts val="600"/>
              </a:spcAft>
            </a:pPr>
            <a:r>
              <a:rPr lang="en-US" sz="2300" dirty="0"/>
              <a:t>Include recognition </a:t>
            </a:r>
            <a:r>
              <a:rPr lang="en-US" sz="2300" b="1" dirty="0"/>
              <a:t>of importance of oral health care </a:t>
            </a:r>
            <a:r>
              <a:rPr lang="en-US" sz="2300" dirty="0"/>
              <a:t>as part of primary care and basics of client assessment by asking clients about dental</a:t>
            </a:r>
          </a:p>
          <a:p>
            <a:pPr lvl="2">
              <a:spcAft>
                <a:spcPts val="600"/>
              </a:spcAft>
            </a:pPr>
            <a:r>
              <a:rPr lang="en-US" sz="2300" dirty="0"/>
              <a:t>Include </a:t>
            </a:r>
            <a:r>
              <a:rPr lang="en-US" sz="2300" b="1" dirty="0"/>
              <a:t>information for referral </a:t>
            </a:r>
            <a:r>
              <a:rPr lang="en-US" sz="2300" dirty="0"/>
              <a:t>to oral healthcare</a:t>
            </a:r>
          </a:p>
          <a:p>
            <a:pPr lvl="2">
              <a:spcAft>
                <a:spcPts val="600"/>
              </a:spcAft>
            </a:pPr>
            <a:r>
              <a:rPr lang="en-US" sz="2300" b="1" dirty="0"/>
              <a:t>MCMs </a:t>
            </a:r>
            <a:r>
              <a:rPr lang="en-US" sz="2300" dirty="0"/>
              <a:t>assist in updating client records every 6 months. Attestation form is available if no changes in client status once annually. </a:t>
            </a:r>
          </a:p>
          <a:p>
            <a:pPr lvl="2">
              <a:spcAft>
                <a:spcPts val="600"/>
              </a:spcAft>
            </a:pPr>
            <a:r>
              <a:rPr lang="en-US" sz="2300" dirty="0"/>
              <a:t>The Boston EMA MCM training program now includes a webinar by the RWDP on how to access our services.</a:t>
            </a:r>
            <a:endParaRPr lang="en-US" sz="2300" b="1" dirty="0"/>
          </a:p>
          <a:p>
            <a:pPr lvl="1">
              <a:spcAft>
                <a:spcPts val="600"/>
              </a:spcAft>
            </a:pPr>
            <a:endParaRPr lang="en-US" sz="27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4062-F8A4-43D7-97C8-693FB7AA58A2}"/>
              </a:ext>
            </a:extLst>
          </p:cNvPr>
          <p:cNvSpPr>
            <a:spLocks noGrp="1"/>
          </p:cNvSpPr>
          <p:nvPr>
            <p:ph type="title"/>
          </p:nvPr>
        </p:nvSpPr>
        <p:spPr/>
        <p:txBody>
          <a:bodyPr>
            <a:normAutofit/>
          </a:bodyPr>
          <a:lstStyle/>
          <a:p>
            <a:pPr>
              <a:defRPr/>
            </a:pPr>
            <a:r>
              <a:rPr lang="en-US" sz="4000" b="1" dirty="0">
                <a:effectLst>
                  <a:outerShdw blurRad="38100" dist="38100" dir="2700000" algn="tl">
                    <a:srgbClr val="000000">
                      <a:alpha val="43137"/>
                    </a:srgbClr>
                  </a:outerShdw>
                </a:effectLst>
              </a:rPr>
              <a:t>Best Practices</a:t>
            </a:r>
          </a:p>
        </p:txBody>
      </p:sp>
      <p:sp>
        <p:nvSpPr>
          <p:cNvPr id="28675" name="Content Placeholder 2">
            <a:extLst>
              <a:ext uri="{FF2B5EF4-FFF2-40B4-BE49-F238E27FC236}">
                <a16:creationId xmlns:a16="http://schemas.microsoft.com/office/drawing/2014/main" id="{189ECFEE-9C3E-43B9-96F7-4E6BA385B68D}"/>
              </a:ext>
            </a:extLst>
          </p:cNvPr>
          <p:cNvSpPr>
            <a:spLocks noGrp="1"/>
          </p:cNvSpPr>
          <p:nvPr>
            <p:ph sz="quarter" idx="1"/>
          </p:nvPr>
        </p:nvSpPr>
        <p:spPr>
          <a:xfrm>
            <a:off x="838199" y="1110245"/>
            <a:ext cx="10973499" cy="4572000"/>
          </a:xfrm>
        </p:spPr>
        <p:txBody>
          <a:bodyPr/>
          <a:lstStyle/>
          <a:p>
            <a:pPr eaLnBrk="1" hangingPunct="1"/>
            <a:r>
              <a:rPr lang="en-US" altLang="en-US" b="1" dirty="0"/>
              <a:t>Education and Outreach to Providers and Clients</a:t>
            </a:r>
          </a:p>
          <a:p>
            <a:pPr lvl="1" eaLnBrk="1" hangingPunct="1"/>
            <a:r>
              <a:rPr lang="en-US" altLang="en-US" dirty="0"/>
              <a:t>Providers are sent materials regarding HIV oral health and infection control. Presentations to dental societies and educational institutions. Annual exhibit at the Yankee Dental Congress to educate the broader dental community.</a:t>
            </a:r>
          </a:p>
          <a:p>
            <a:pPr lvl="1" eaLnBrk="1" hangingPunct="1"/>
            <a:r>
              <a:rPr lang="en-US" altLang="en-US" dirty="0"/>
              <a:t>Presentations at PLWH events such as health fairs at AIDS Service Organizations.</a:t>
            </a:r>
          </a:p>
          <a:p>
            <a:pPr lvl="1" eaLnBrk="1" hangingPunct="1"/>
            <a:r>
              <a:rPr lang="en-US" altLang="en-US" dirty="0"/>
              <a:t>Active participation in oral health and HIV advocacy coalitions.</a:t>
            </a:r>
          </a:p>
          <a:p>
            <a:pPr eaLnBrk="1" hangingPunct="1"/>
            <a:r>
              <a:rPr lang="en-US" altLang="en-US" b="1" dirty="0"/>
              <a:t>Linkage to Part F</a:t>
            </a:r>
          </a:p>
          <a:p>
            <a:pPr lvl="1" eaLnBrk="1" hangingPunct="1"/>
            <a:r>
              <a:rPr lang="en-US" altLang="en-US" dirty="0"/>
              <a:t>Active referral with Part F programs, which is critical for specialty care but may be limited by institutions due to low reimbursement by Health Resources and Services Administration (HRSA)</a:t>
            </a:r>
          </a:p>
          <a:p>
            <a:pPr marL="457200" lvl="1" indent="0" eaLnBrk="1" hangingPunct="1">
              <a:buNone/>
            </a:pPr>
            <a:endParaRPr lang="en-US" altLang="en-US" dirty="0"/>
          </a:p>
          <a:p>
            <a:pPr eaLnBrk="1" hangingPunct="1">
              <a:buFont typeface="Wingdings 2" panose="05020102010507070707" pitchFamily="18" charset="2"/>
              <a:buNone/>
            </a:pPr>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5962-3F3B-43EF-B27D-3ECD8190805B}"/>
              </a:ext>
            </a:extLst>
          </p:cNvPr>
          <p:cNvSpPr>
            <a:spLocks noGrp="1"/>
          </p:cNvSpPr>
          <p:nvPr>
            <p:ph type="title"/>
          </p:nvPr>
        </p:nvSpPr>
        <p:spPr/>
        <p:txBody>
          <a:bodyPr/>
          <a:lstStyle/>
          <a:p>
            <a:pPr>
              <a:defRPr/>
            </a:pPr>
            <a:r>
              <a:rPr lang="en-US" sz="3600" b="1" dirty="0">
                <a:solidFill>
                  <a:srgbClr val="09588E"/>
                </a:solidFill>
                <a:effectLst>
                  <a:outerShdw blurRad="38100" dist="38100" dir="2700000" algn="tl">
                    <a:srgbClr val="000000">
                      <a:alpha val="43137"/>
                    </a:srgbClr>
                  </a:outerShdw>
                </a:effectLst>
              </a:rPr>
              <a:t>Challenges</a:t>
            </a:r>
            <a:endParaRPr lang="en-US" dirty="0">
              <a:solidFill>
                <a:srgbClr val="09588E"/>
              </a:solidFill>
            </a:endParaRPr>
          </a:p>
        </p:txBody>
      </p:sp>
      <p:sp>
        <p:nvSpPr>
          <p:cNvPr id="29699" name="Content Placeholder 2">
            <a:extLst>
              <a:ext uri="{FF2B5EF4-FFF2-40B4-BE49-F238E27FC236}">
                <a16:creationId xmlns:a16="http://schemas.microsoft.com/office/drawing/2014/main" id="{1549E633-2728-4249-80BC-011FDE18A4AD}"/>
              </a:ext>
            </a:extLst>
          </p:cNvPr>
          <p:cNvSpPr>
            <a:spLocks noGrp="1"/>
          </p:cNvSpPr>
          <p:nvPr>
            <p:ph sz="quarter" idx="1"/>
          </p:nvPr>
        </p:nvSpPr>
        <p:spPr>
          <a:xfrm>
            <a:off x="838200" y="1110246"/>
            <a:ext cx="8803226" cy="4585880"/>
          </a:xfrm>
        </p:spPr>
        <p:txBody>
          <a:bodyPr>
            <a:normAutofit lnSpcReduction="10000"/>
          </a:bodyPr>
          <a:lstStyle/>
          <a:p>
            <a:pPr marL="342900" indent="-342900" eaLnBrk="1" hangingPunct="1">
              <a:buFont typeface="Arial" panose="020B0604020202020204" pitchFamily="34" charset="0"/>
              <a:buChar char="•"/>
            </a:pPr>
            <a:r>
              <a:rPr lang="en-US" altLang="en-US" dirty="0"/>
              <a:t>Oral health literacy and cultural norms may affect a client’s adherence to oral health treatment. </a:t>
            </a:r>
          </a:p>
          <a:p>
            <a:pPr marL="342900" indent="-342900">
              <a:buFont typeface="Arial" panose="020B0604020202020204" pitchFamily="34" charset="0"/>
              <a:buChar char="•"/>
            </a:pPr>
            <a:r>
              <a:rPr lang="en-US" altLang="en-US" dirty="0"/>
              <a:t>Our client population is aging, medically complex and may present with co-morbidities.  </a:t>
            </a:r>
          </a:p>
          <a:p>
            <a:pPr marL="342900" indent="-342900">
              <a:buFont typeface="Arial" panose="020B0604020202020204" pitchFamily="34" charset="0"/>
              <a:buChar char="•"/>
            </a:pPr>
            <a:r>
              <a:rPr lang="en-US" altLang="en-US" dirty="0"/>
              <a:t>Many clients have not engaged in dental care and present with treatment needs which may be very costly to the program. This can be reduced when medical providers and MCMs refer to the RWDP.</a:t>
            </a:r>
          </a:p>
          <a:p>
            <a:pPr marL="342900" indent="-342900" eaLnBrk="1" hangingPunct="1">
              <a:buFont typeface="Arial" panose="020B0604020202020204" pitchFamily="34" charset="0"/>
              <a:buChar char="•"/>
            </a:pPr>
            <a:r>
              <a:rPr lang="en-US" altLang="en-US" dirty="0"/>
              <a:t>Dental specialists are needed, but few participate in the program due to low reimbursement required by grant criteria.  This barrier has been reduced by collaboration with Part F programs.</a:t>
            </a:r>
          </a:p>
          <a:p>
            <a:pPr marL="342900" indent="-342900" eaLnBrk="1" hangingPunct="1">
              <a:buFont typeface="Arial" panose="020B0604020202020204" pitchFamily="34" charset="0"/>
              <a:buChar char="•"/>
            </a:pPr>
            <a:r>
              <a:rPr lang="en-US" altLang="en-US" dirty="0"/>
              <a:t>Ensuring clients are active at the time of dental care – this barrier has been reduced by the attestation form</a:t>
            </a:r>
          </a:p>
          <a:p>
            <a:pPr eaLnBrk="1" hangingPunct="1"/>
            <a:endParaRPr lang="en-US" altLang="en-US" dirty="0"/>
          </a:p>
          <a:p>
            <a:pPr eaLnBrk="1" hangingPunct="1"/>
            <a:endParaRPr lang="en-US" altLang="en-US" dirty="0"/>
          </a:p>
          <a:p>
            <a:pPr eaLnBrk="1" hangingPunct="1"/>
            <a:endParaRPr lang="en-US" altLang="en-US" dirty="0"/>
          </a:p>
          <a:p>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4372-804F-4355-8281-D86F3D4DD360}"/>
              </a:ext>
            </a:extLst>
          </p:cNvPr>
          <p:cNvSpPr>
            <a:spLocks noGrp="1"/>
          </p:cNvSpPr>
          <p:nvPr>
            <p:ph type="title"/>
          </p:nvPr>
        </p:nvSpPr>
        <p:spPr/>
        <p:txBody>
          <a:bodyPr>
            <a:noAutofit/>
          </a:bodyPr>
          <a:lstStyle/>
          <a:p>
            <a:pPr>
              <a:defRPr/>
            </a:pPr>
            <a:r>
              <a:rPr lang="en-US" b="1" dirty="0">
                <a:solidFill>
                  <a:srgbClr val="09588E"/>
                </a:solidFill>
                <a:effectLst>
                  <a:outerShdw blurRad="38100" dist="38100" dir="2700000" algn="tl">
                    <a:srgbClr val="000000">
                      <a:alpha val="43137"/>
                    </a:srgbClr>
                  </a:outerShdw>
                </a:effectLst>
              </a:rPr>
              <a:t>Lessons Learned</a:t>
            </a:r>
          </a:p>
        </p:txBody>
      </p:sp>
      <p:sp>
        <p:nvSpPr>
          <p:cNvPr id="32771" name="Content Placeholder 2">
            <a:extLst>
              <a:ext uri="{FF2B5EF4-FFF2-40B4-BE49-F238E27FC236}">
                <a16:creationId xmlns:a16="http://schemas.microsoft.com/office/drawing/2014/main" id="{722C96ED-518B-4DDF-A993-DD79D9DBDA16}"/>
              </a:ext>
            </a:extLst>
          </p:cNvPr>
          <p:cNvSpPr>
            <a:spLocks noGrp="1"/>
          </p:cNvSpPr>
          <p:nvPr>
            <p:ph sz="quarter" idx="1"/>
          </p:nvPr>
        </p:nvSpPr>
        <p:spPr>
          <a:xfrm>
            <a:off x="503340" y="1189839"/>
            <a:ext cx="8504238" cy="4422396"/>
          </a:xfrm>
        </p:spPr>
        <p:txBody>
          <a:bodyPr/>
          <a:lstStyle/>
          <a:p>
            <a:pPr lvl="1"/>
            <a:r>
              <a:rPr lang="en-US" altLang="en-US" dirty="0"/>
              <a:t>Our model is innovative, sustainable and replicable.  Versions of it have been used in other areas. This model could be adapted for use with other vulnerable populations. </a:t>
            </a:r>
          </a:p>
          <a:p>
            <a:pPr lvl="1"/>
            <a:r>
              <a:rPr lang="en-US" altLang="en-US" dirty="0"/>
              <a:t>MCM are important for keeping clients engaged with the program and being retained in oral health care.</a:t>
            </a:r>
          </a:p>
          <a:p>
            <a:pPr lvl="1"/>
            <a:r>
              <a:rPr lang="en-US" altLang="en-US" dirty="0"/>
              <a:t>Dental offices can assist with client retention and provide a source for new clients referrals to the RWDP.</a:t>
            </a:r>
          </a:p>
          <a:p>
            <a:pPr lvl="1"/>
            <a:r>
              <a:rPr lang="en-US" altLang="en-US" dirty="0"/>
              <a:t>It is critically important to monitor Medicaid and other health safety nets  in case of financial or service changes. The program must be prepared to make adjustments should they become necessary.</a:t>
            </a:r>
          </a:p>
          <a:p>
            <a:pPr eaLnBrk="1" hangingPunct="1"/>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Collaboration is Key!</a:t>
            </a:r>
          </a:p>
        </p:txBody>
      </p:sp>
      <p:sp>
        <p:nvSpPr>
          <p:cNvPr id="5" name="Content Placeholder 4"/>
          <p:cNvSpPr>
            <a:spLocks noGrp="1"/>
          </p:cNvSpPr>
          <p:nvPr>
            <p:ph idx="1"/>
          </p:nvPr>
        </p:nvSpPr>
        <p:spPr>
          <a:xfrm>
            <a:off x="838200" y="1331102"/>
            <a:ext cx="10515600" cy="4063019"/>
          </a:xfrm>
        </p:spPr>
        <p:txBody>
          <a:bodyPr>
            <a:normAutofit/>
          </a:bodyPr>
          <a:lstStyle/>
          <a:p>
            <a:r>
              <a:rPr lang="en-US" dirty="0"/>
              <a:t>There are many opportunities for dental and medical teams to collaborate to ensure patients with HIV are linked to medical and dental care, retained in care and adhere to care.  All of these actions promote better health outcomes and demonstrate the importance of  oral systemic associations.  We should look at this as a shared responsibility for the health of the clients we serve.</a:t>
            </a:r>
          </a:p>
          <a:p>
            <a:endParaRPr lang="en-US" dirty="0"/>
          </a:p>
          <a:p>
            <a:r>
              <a:rPr lang="en-US" dirty="0"/>
              <a:t>As primary oral healthcare providers please consider the major role you can play in your patient’s health.  </a:t>
            </a:r>
          </a:p>
          <a:p>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5E01-6395-4CB6-965B-C9D82FC2FFF4}"/>
              </a:ext>
            </a:extLst>
          </p:cNvPr>
          <p:cNvSpPr>
            <a:spLocks noGrp="1"/>
          </p:cNvSpPr>
          <p:nvPr>
            <p:ph type="title" idx="4294967295"/>
          </p:nvPr>
        </p:nvSpPr>
        <p:spPr>
          <a:xfrm>
            <a:off x="385894" y="18255"/>
            <a:ext cx="10515600" cy="1325563"/>
          </a:xfrm>
        </p:spPr>
        <p:txBody>
          <a:bodyPr/>
          <a:lstStyle/>
          <a:p>
            <a:r>
              <a:rPr lang="en-US" dirty="0">
                <a:effectLst>
                  <a:outerShdw blurRad="38100" dist="38100" dir="2700000" algn="tl">
                    <a:srgbClr val="000000">
                      <a:alpha val="43137"/>
                    </a:srgbClr>
                  </a:outerShdw>
                </a:effectLst>
              </a:rPr>
              <a:t>Acknowledgements</a:t>
            </a:r>
          </a:p>
        </p:txBody>
      </p:sp>
      <p:sp>
        <p:nvSpPr>
          <p:cNvPr id="3" name="Content Placeholder 2">
            <a:extLst>
              <a:ext uri="{FF2B5EF4-FFF2-40B4-BE49-F238E27FC236}">
                <a16:creationId xmlns:a16="http://schemas.microsoft.com/office/drawing/2014/main" id="{29DF1421-BA75-4E44-A3F1-9F2AFEB22424}"/>
              </a:ext>
            </a:extLst>
          </p:cNvPr>
          <p:cNvSpPr>
            <a:spLocks noGrp="1"/>
          </p:cNvSpPr>
          <p:nvPr>
            <p:ph sz="half" idx="4294967295"/>
          </p:nvPr>
        </p:nvSpPr>
        <p:spPr>
          <a:xfrm>
            <a:off x="385894" y="1333850"/>
            <a:ext cx="11727808" cy="4110605"/>
          </a:xfrm>
        </p:spPr>
        <p:txBody>
          <a:bodyPr>
            <a:normAutofit fontScale="92500" lnSpcReduction="20000"/>
          </a:bodyPr>
          <a:lstStyle/>
          <a:p>
            <a:r>
              <a:rPr lang="en-US" dirty="0"/>
              <a:t>Thank You to:</a:t>
            </a:r>
          </a:p>
          <a:p>
            <a:pPr lvl="1"/>
            <a:r>
              <a:rPr lang="en-US" dirty="0"/>
              <a:t>Anthony Silva, RWDP, BPHC</a:t>
            </a:r>
          </a:p>
          <a:p>
            <a:pPr lvl="1"/>
            <a:r>
              <a:rPr lang="en-US" dirty="0"/>
              <a:t>Katherine D’Onfro, HASD, BPHC</a:t>
            </a:r>
          </a:p>
          <a:p>
            <a:endParaRPr lang="en-US" dirty="0"/>
          </a:p>
          <a:p>
            <a:r>
              <a:rPr lang="en-US" dirty="0"/>
              <a:t>Contact Information:</a:t>
            </a:r>
          </a:p>
          <a:p>
            <a:r>
              <a:rPr lang="en-US" dirty="0"/>
              <a:t>Helene Bednarsh, BS, RDH, MPH</a:t>
            </a:r>
          </a:p>
          <a:p>
            <a:r>
              <a:rPr lang="en-US" dirty="0"/>
              <a:t>Director RWDP, Dental Director NEAETC, VP hivdent.org</a:t>
            </a:r>
            <a:br>
              <a:rPr lang="en-US" dirty="0"/>
            </a:br>
            <a:r>
              <a:rPr lang="en-US" dirty="0"/>
              <a:t>Boston Public Health Commission</a:t>
            </a:r>
            <a:br>
              <a:rPr lang="en-US" dirty="0"/>
            </a:br>
            <a:r>
              <a:rPr lang="en-US" dirty="0"/>
              <a:t>1010 Mass Ave</a:t>
            </a:r>
            <a:br>
              <a:rPr lang="en-US" dirty="0"/>
            </a:br>
            <a:r>
              <a:rPr lang="en-US" dirty="0"/>
              <a:t>Boston, MA  02118</a:t>
            </a:r>
            <a:br>
              <a:rPr lang="en-US" dirty="0"/>
            </a:br>
            <a:r>
              <a:rPr lang="en-US" dirty="0"/>
              <a:t>617-534-2344</a:t>
            </a:r>
            <a:br>
              <a:rPr lang="en-US" dirty="0"/>
            </a:br>
            <a:r>
              <a:rPr lang="en-US" dirty="0"/>
              <a:t>fax 617-534-2819</a:t>
            </a:r>
            <a:br>
              <a:rPr lang="en-US" dirty="0"/>
            </a:br>
            <a:r>
              <a:rPr lang="en-US" u="sng" dirty="0">
                <a:hlinkClick r:id="rId2"/>
              </a:rPr>
              <a:t>hbednarsh@BPHC.org</a:t>
            </a:r>
            <a:endParaRPr lang="en-US" dirty="0"/>
          </a:p>
          <a:p>
            <a:endParaRPr lang="en-US"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7692843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dirty="0"/>
              <a:t>Obtaining CME/CE Credit</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r>
              <a:rPr lang="en-US" dirty="0"/>
              <a:t>If you would like to receive continuing education credit for this activity, please visit:</a:t>
            </a:r>
          </a:p>
          <a:p>
            <a:endParaRPr lang="en-US" dirty="0"/>
          </a:p>
          <a:p>
            <a:r>
              <a:rPr lang="en-US" b="1" dirty="0">
                <a:solidFill>
                  <a:srgbClr val="D3313A"/>
                </a:solidFill>
              </a:rPr>
              <a:t>http://ryanwhite.cds.pesgce.com </a:t>
            </a:r>
          </a:p>
          <a:p>
            <a:endParaRPr lang="en-US" dirty="0"/>
          </a:p>
        </p:txBody>
      </p:sp>
    </p:spTree>
    <p:extLst>
      <p:ext uri="{BB962C8B-B14F-4D97-AF65-F5344CB8AC3E}">
        <p14:creationId xmlns:p14="http://schemas.microsoft.com/office/powerpoint/2010/main" val="3275117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5CB42D-7CE5-4468-B2CE-FBF764B82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213" y="254600"/>
            <a:ext cx="2786791" cy="1871037"/>
          </a:xfrm>
          <a:prstGeom prst="rect">
            <a:avLst/>
          </a:prstGeom>
        </p:spPr>
      </p:pic>
      <p:pic>
        <p:nvPicPr>
          <p:cNvPr id="6" name="Picture 5">
            <a:extLst>
              <a:ext uri="{FF2B5EF4-FFF2-40B4-BE49-F238E27FC236}">
                <a16:creationId xmlns:a16="http://schemas.microsoft.com/office/drawing/2014/main" id="{092B1A2F-9718-4D47-A8BE-70BC4926C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989" y="1862288"/>
            <a:ext cx="4749676" cy="2672389"/>
          </a:xfrm>
          <a:prstGeom prst="rect">
            <a:avLst/>
          </a:prstGeom>
        </p:spPr>
      </p:pic>
      <p:pic>
        <p:nvPicPr>
          <p:cNvPr id="7" name="Picture 6" descr="A person holding a sign&#10;&#10;Description generated with high confidence">
            <a:extLst>
              <a:ext uri="{FF2B5EF4-FFF2-40B4-BE49-F238E27FC236}">
                <a16:creationId xmlns:a16="http://schemas.microsoft.com/office/drawing/2014/main" id="{B932D9F6-DF91-43B0-BC25-B9724A5AB232}"/>
              </a:ext>
            </a:extLst>
          </p:cNvPr>
          <p:cNvPicPr>
            <a:picLocks noChangeAspect="1"/>
          </p:cNvPicPr>
          <p:nvPr/>
        </p:nvPicPr>
        <p:blipFill rotWithShape="1">
          <a:blip r:embed="rId4">
            <a:extLst>
              <a:ext uri="{28A0092B-C50C-407E-A947-70E740481C1C}">
                <a14:useLocalDpi xmlns:a14="http://schemas.microsoft.com/office/drawing/2010/main" val="0"/>
              </a:ext>
            </a:extLst>
          </a:blip>
          <a:srcRect l="41275" r="7655"/>
          <a:stretch/>
        </p:blipFill>
        <p:spPr>
          <a:xfrm>
            <a:off x="3310374" y="2326604"/>
            <a:ext cx="1994467" cy="2928999"/>
          </a:xfrm>
          <a:prstGeom prst="rect">
            <a:avLst/>
          </a:prstGeom>
        </p:spPr>
      </p:pic>
    </p:spTree>
    <p:extLst>
      <p:ext uri="{BB962C8B-B14F-4D97-AF65-F5344CB8AC3E}">
        <p14:creationId xmlns:p14="http://schemas.microsoft.com/office/powerpoint/2010/main" val="52348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8EC1-A2C9-4FCF-AC4B-B2CCFEF92D19}"/>
              </a:ext>
            </a:extLst>
          </p:cNvPr>
          <p:cNvSpPr>
            <a:spLocks noGrp="1"/>
          </p:cNvSpPr>
          <p:nvPr>
            <p:ph type="title"/>
          </p:nvPr>
        </p:nvSpPr>
        <p:spPr>
          <a:xfrm>
            <a:off x="2593996" y="911082"/>
            <a:ext cx="9060024" cy="829193"/>
          </a:xfrm>
        </p:spPr>
        <p:txBody>
          <a:bodyPr/>
          <a:lstStyle/>
          <a:p>
            <a:r>
              <a:rPr lang="en-US" sz="4000" dirty="0"/>
              <a:t>The Program</a:t>
            </a:r>
          </a:p>
        </p:txBody>
      </p:sp>
      <p:sp>
        <p:nvSpPr>
          <p:cNvPr id="6" name="TextBox 5">
            <a:extLst>
              <a:ext uri="{FF2B5EF4-FFF2-40B4-BE49-F238E27FC236}">
                <a16:creationId xmlns:a16="http://schemas.microsoft.com/office/drawing/2014/main" id="{BC9248E5-B971-4193-88B7-74E34F1F3C50}"/>
              </a:ext>
            </a:extLst>
          </p:cNvPr>
          <p:cNvSpPr txBox="1"/>
          <p:nvPr/>
        </p:nvSpPr>
        <p:spPr>
          <a:xfrm>
            <a:off x="2753386" y="1820411"/>
            <a:ext cx="8336859"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Care provided to over 2000 unduplicated clients living with HIV each  year</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Twenty-five dental operatories providing Oral Health Care five days per week including evening and Saturday hours</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Oral Health Care provided by Dentists and Senior Dental Students</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Comprehensive educational program provided through the Southeast AIDS Education and Training Center including interprofessional education from Dentists,  Clinical Pharmacologists, Physicians, Case Managers, Mental Health Providers</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Comprehensive patient educational programs</a:t>
            </a:r>
          </a:p>
          <a:p>
            <a:endParaRPr lang="en-US" dirty="0"/>
          </a:p>
        </p:txBody>
      </p:sp>
    </p:spTree>
    <p:extLst>
      <p:ext uri="{BB962C8B-B14F-4D97-AF65-F5344CB8AC3E}">
        <p14:creationId xmlns:p14="http://schemas.microsoft.com/office/powerpoint/2010/main" val="105998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8EC1-A2C9-4FCF-AC4B-B2CCFEF92D19}"/>
              </a:ext>
            </a:extLst>
          </p:cNvPr>
          <p:cNvSpPr>
            <a:spLocks noGrp="1"/>
          </p:cNvSpPr>
          <p:nvPr>
            <p:ph type="title"/>
          </p:nvPr>
        </p:nvSpPr>
        <p:spPr>
          <a:xfrm>
            <a:off x="2610774" y="642634"/>
            <a:ext cx="9060024" cy="829193"/>
          </a:xfrm>
        </p:spPr>
        <p:txBody>
          <a:bodyPr/>
          <a:lstStyle/>
          <a:p>
            <a:r>
              <a:rPr lang="en-US" sz="4000" dirty="0"/>
              <a:t>Program Demographics</a:t>
            </a:r>
          </a:p>
        </p:txBody>
      </p:sp>
      <p:sp>
        <p:nvSpPr>
          <p:cNvPr id="3" name="Rectangle 2">
            <a:extLst>
              <a:ext uri="{FF2B5EF4-FFF2-40B4-BE49-F238E27FC236}">
                <a16:creationId xmlns:a16="http://schemas.microsoft.com/office/drawing/2014/main" id="{99FCD8C7-5B58-41BD-9440-B2157E161A66}"/>
              </a:ext>
            </a:extLst>
          </p:cNvPr>
          <p:cNvSpPr/>
          <p:nvPr/>
        </p:nvSpPr>
        <p:spPr>
          <a:xfrm>
            <a:off x="2855053" y="1582340"/>
            <a:ext cx="8042246" cy="3693319"/>
          </a:xfrm>
          <a:prstGeom prst="rect">
            <a:avLst/>
          </a:prstGeom>
        </p:spPr>
        <p:txBody>
          <a:bodyPr wrap="square">
            <a:spAutoFit/>
          </a:bodyPr>
          <a:lstStyle/>
          <a:p>
            <a:pPr marL="285750" indent="-285750">
              <a:buFont typeface="Arial" panose="020B0604020202020204" pitchFamily="34" charset="0"/>
              <a:buChar char="•"/>
            </a:pPr>
            <a:r>
              <a:rPr lang="en-GB" b="1" dirty="0">
                <a:solidFill>
                  <a:schemeClr val="bg1"/>
                </a:solidFill>
              </a:rPr>
              <a:t>The program is located in Broward County, Florida which is the epicentre of new infections in the United States. </a:t>
            </a:r>
          </a:p>
          <a:p>
            <a:pPr marL="285750" indent="-285750">
              <a:buFont typeface="Arial" panose="020B0604020202020204" pitchFamily="34" charset="0"/>
              <a:buChar char="•"/>
            </a:pPr>
            <a:r>
              <a:rPr lang="en-US" b="1" dirty="0">
                <a:solidFill>
                  <a:schemeClr val="bg1"/>
                </a:solidFill>
              </a:rPr>
              <a:t>Broward County has experienced among the highest rates of new HIV and AIDS cases in the United States.  Disproportionately impacted groups include Men Who Have Sex with Men (MSM) of all races and ethnicities and Women of Color.</a:t>
            </a:r>
          </a:p>
          <a:p>
            <a:pPr marL="285750" indent="-285750">
              <a:buFont typeface="Arial" panose="020B0604020202020204" pitchFamily="34" charset="0"/>
              <a:buChar char="•"/>
            </a:pPr>
            <a:r>
              <a:rPr lang="en-US" b="1" dirty="0">
                <a:solidFill>
                  <a:schemeClr val="bg1"/>
                </a:solidFill>
              </a:rPr>
              <a:t> The program serves a large number of  Black and African-American clients who are disproportionally affected by the increase in new infections. </a:t>
            </a:r>
          </a:p>
          <a:p>
            <a:pPr marL="285750" indent="-285750">
              <a:buFont typeface="Arial" panose="020B0604020202020204" pitchFamily="34" charset="0"/>
              <a:buChar char="•"/>
            </a:pPr>
            <a:r>
              <a:rPr lang="en-US" b="1" dirty="0">
                <a:solidFill>
                  <a:schemeClr val="bg1"/>
                </a:solidFill>
              </a:rPr>
              <a:t> Community Partner population is 60%  Black or African American.</a:t>
            </a:r>
          </a:p>
          <a:p>
            <a:pPr marL="285750" indent="-285750">
              <a:buFont typeface="Arial" panose="020B0604020202020204" pitchFamily="34" charset="0"/>
              <a:buChar char="•"/>
            </a:pPr>
            <a:r>
              <a:rPr lang="en-US" b="1" dirty="0">
                <a:solidFill>
                  <a:schemeClr val="bg1"/>
                </a:solidFill>
              </a:rPr>
              <a:t> A majority of the clients are at or below the Federal poverty level.</a:t>
            </a:r>
          </a:p>
          <a:p>
            <a:pPr marL="285750" indent="-285750">
              <a:buFont typeface="Arial" panose="020B0604020202020204" pitchFamily="34" charset="0"/>
              <a:buChar char="•"/>
            </a:pPr>
            <a:r>
              <a:rPr lang="en-GB" b="1" dirty="0">
                <a:solidFill>
                  <a:schemeClr val="bg1"/>
                </a:solidFill>
              </a:rPr>
              <a:t>The focus of the program  is on preventive care and health education to promote healthier lifestyles and improving health outcomes in the communities the program serves</a:t>
            </a:r>
            <a:endParaRPr lang="en-US" b="1" dirty="0">
              <a:solidFill>
                <a:schemeClr val="bg1"/>
              </a:solidFill>
            </a:endParaRPr>
          </a:p>
        </p:txBody>
      </p:sp>
    </p:spTree>
    <p:extLst>
      <p:ext uri="{BB962C8B-B14F-4D97-AF65-F5344CB8AC3E}">
        <p14:creationId xmlns:p14="http://schemas.microsoft.com/office/powerpoint/2010/main" val="400163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2ED0-B545-4F1A-82B6-265FB2D83493}"/>
              </a:ext>
            </a:extLst>
          </p:cNvPr>
          <p:cNvSpPr>
            <a:spLocks noGrp="1"/>
          </p:cNvSpPr>
          <p:nvPr>
            <p:ph type="title"/>
          </p:nvPr>
        </p:nvSpPr>
        <p:spPr>
          <a:xfrm>
            <a:off x="2677886" y="1548645"/>
            <a:ext cx="9060024" cy="829193"/>
          </a:xfrm>
        </p:spPr>
        <p:txBody>
          <a:bodyPr/>
          <a:lstStyle/>
          <a:p>
            <a:r>
              <a:rPr lang="en-US" sz="4000" dirty="0"/>
              <a:t>Provider Educational Program</a:t>
            </a:r>
          </a:p>
        </p:txBody>
      </p:sp>
      <p:sp>
        <p:nvSpPr>
          <p:cNvPr id="4" name="TextBox 3">
            <a:extLst>
              <a:ext uri="{FF2B5EF4-FFF2-40B4-BE49-F238E27FC236}">
                <a16:creationId xmlns:a16="http://schemas.microsoft.com/office/drawing/2014/main" id="{8616CE7C-C9FB-4578-A9F3-D9738E2FB651}"/>
              </a:ext>
            </a:extLst>
          </p:cNvPr>
          <p:cNvSpPr txBox="1"/>
          <p:nvPr/>
        </p:nvSpPr>
        <p:spPr>
          <a:xfrm>
            <a:off x="3280094" y="2377838"/>
            <a:ext cx="7927598" cy="1938992"/>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bg1"/>
                </a:solidFill>
              </a:rPr>
              <a:t>Minimum of live onsite  20 hours of HIV related education</a:t>
            </a:r>
          </a:p>
          <a:p>
            <a:pPr marL="342900" indent="-342900">
              <a:buFont typeface="Arial" panose="020B0604020202020204" pitchFamily="34" charset="0"/>
              <a:buChar char="•"/>
            </a:pPr>
            <a:r>
              <a:rPr lang="en-US" sz="2400" b="1" dirty="0">
                <a:solidFill>
                  <a:schemeClr val="bg1"/>
                </a:solidFill>
              </a:rPr>
              <a:t>Access to online </a:t>
            </a:r>
            <a:r>
              <a:rPr lang="en-US" sz="2400" b="1">
                <a:solidFill>
                  <a:schemeClr val="bg1"/>
                </a:solidFill>
              </a:rPr>
              <a:t>HIV training </a:t>
            </a:r>
            <a:r>
              <a:rPr lang="en-US" sz="2400" b="1" dirty="0">
                <a:solidFill>
                  <a:schemeClr val="bg1"/>
                </a:solidFill>
              </a:rPr>
              <a:t>m</a:t>
            </a:r>
            <a:r>
              <a:rPr lang="en-US" sz="2400" b="1">
                <a:solidFill>
                  <a:schemeClr val="bg1"/>
                </a:solidFill>
              </a:rPr>
              <a:t>aterials</a:t>
            </a:r>
            <a:endParaRPr lang="en-US" sz="2400" b="1" dirty="0">
              <a:solidFill>
                <a:schemeClr val="bg1"/>
              </a:solidFill>
            </a:endParaRPr>
          </a:p>
          <a:p>
            <a:pPr marL="342900" indent="-342900">
              <a:buFont typeface="Arial" panose="020B0604020202020204" pitchFamily="34" charset="0"/>
              <a:buChar char="•"/>
            </a:pPr>
            <a:r>
              <a:rPr lang="en-US" sz="2400" b="1" dirty="0">
                <a:solidFill>
                  <a:schemeClr val="bg1"/>
                </a:solidFill>
              </a:rPr>
              <a:t>Webinars in multiple languages</a:t>
            </a:r>
          </a:p>
          <a:p>
            <a:pPr marL="342900" indent="-342900">
              <a:buFont typeface="Arial" panose="020B0604020202020204" pitchFamily="34" charset="0"/>
              <a:buChar char="•"/>
            </a:pPr>
            <a:r>
              <a:rPr lang="en-US" sz="2400" b="1" dirty="0">
                <a:solidFill>
                  <a:schemeClr val="bg1"/>
                </a:solidFill>
              </a:rPr>
              <a:t>Education is interprofessional</a:t>
            </a:r>
          </a:p>
          <a:p>
            <a:pPr marL="342900" indent="-342900">
              <a:buFont typeface="Arial" panose="020B0604020202020204" pitchFamily="34" charset="0"/>
              <a:buChar char="•"/>
            </a:pPr>
            <a:r>
              <a:rPr lang="en-US" sz="2400" b="1" dirty="0">
                <a:solidFill>
                  <a:schemeClr val="bg1"/>
                </a:solidFill>
              </a:rPr>
              <a:t>Pre and post training evaluations</a:t>
            </a:r>
          </a:p>
        </p:txBody>
      </p:sp>
    </p:spTree>
    <p:extLst>
      <p:ext uri="{BB962C8B-B14F-4D97-AF65-F5344CB8AC3E}">
        <p14:creationId xmlns:p14="http://schemas.microsoft.com/office/powerpoint/2010/main" val="336456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2ED0-B545-4F1A-82B6-265FB2D83493}"/>
              </a:ext>
            </a:extLst>
          </p:cNvPr>
          <p:cNvSpPr>
            <a:spLocks noGrp="1"/>
          </p:cNvSpPr>
          <p:nvPr>
            <p:ph type="title"/>
          </p:nvPr>
        </p:nvSpPr>
        <p:spPr>
          <a:xfrm>
            <a:off x="2543662" y="-37578"/>
            <a:ext cx="9060024" cy="829193"/>
          </a:xfrm>
        </p:spPr>
        <p:txBody>
          <a:bodyPr/>
          <a:lstStyle/>
          <a:p>
            <a:r>
              <a:rPr lang="en-US" sz="2400" dirty="0"/>
              <a:t>Provider Educational Program</a:t>
            </a:r>
          </a:p>
        </p:txBody>
      </p:sp>
      <p:sp>
        <p:nvSpPr>
          <p:cNvPr id="4" name="TextBox 3">
            <a:extLst>
              <a:ext uri="{FF2B5EF4-FFF2-40B4-BE49-F238E27FC236}">
                <a16:creationId xmlns:a16="http://schemas.microsoft.com/office/drawing/2014/main" id="{8616CE7C-C9FB-4578-A9F3-D9738E2FB651}"/>
              </a:ext>
            </a:extLst>
          </p:cNvPr>
          <p:cNvSpPr txBox="1"/>
          <p:nvPr/>
        </p:nvSpPr>
        <p:spPr>
          <a:xfrm>
            <a:off x="2543662" y="1118022"/>
            <a:ext cx="7927598" cy="3693319"/>
          </a:xfrm>
          <a:prstGeom prst="rect">
            <a:avLst/>
          </a:prstGeom>
          <a:noFill/>
        </p:spPr>
        <p:txBody>
          <a:bodyPr wrap="square" rtlCol="0">
            <a:spAutoFit/>
          </a:bodyPr>
          <a:lstStyle/>
          <a:p>
            <a:r>
              <a:rPr lang="en-US" sz="2000" b="1" u="sng" dirty="0">
                <a:solidFill>
                  <a:srgbClr val="FF0000"/>
                </a:solidFill>
              </a:rPr>
              <a:t>Topics covered:</a:t>
            </a:r>
          </a:p>
          <a:p>
            <a:endParaRPr lang="en-US" b="1" dirty="0">
              <a:solidFill>
                <a:schemeClr val="bg1"/>
              </a:solidFill>
            </a:endParaRPr>
          </a:p>
          <a:p>
            <a:r>
              <a:rPr lang="en-US" sz="2000" b="1" dirty="0">
                <a:solidFill>
                  <a:schemeClr val="bg1"/>
                </a:solidFill>
              </a:rPr>
              <a:t>Oral manifestations of HIV and their significance</a:t>
            </a:r>
          </a:p>
          <a:p>
            <a:r>
              <a:rPr lang="en-US" sz="2000" b="1" dirty="0">
                <a:solidFill>
                  <a:schemeClr val="bg1"/>
                </a:solidFill>
              </a:rPr>
              <a:t>Antiretroviral Therapy and medication side effects</a:t>
            </a:r>
          </a:p>
          <a:p>
            <a:r>
              <a:rPr lang="en-US" sz="2000" b="1" dirty="0">
                <a:solidFill>
                  <a:schemeClr val="bg1"/>
                </a:solidFill>
              </a:rPr>
              <a:t>Post exposure prophylaxis (PEP)</a:t>
            </a:r>
          </a:p>
          <a:p>
            <a:r>
              <a:rPr lang="en-US" sz="2000" b="1" dirty="0">
                <a:solidFill>
                  <a:schemeClr val="bg1"/>
                </a:solidFill>
              </a:rPr>
              <a:t>PrEP</a:t>
            </a:r>
          </a:p>
          <a:p>
            <a:r>
              <a:rPr lang="en-US" sz="2000" b="1" dirty="0">
                <a:solidFill>
                  <a:schemeClr val="bg1"/>
                </a:solidFill>
              </a:rPr>
              <a:t>U=U</a:t>
            </a:r>
          </a:p>
          <a:p>
            <a:r>
              <a:rPr lang="en-US" sz="2000" b="1" dirty="0">
                <a:solidFill>
                  <a:schemeClr val="bg1"/>
                </a:solidFill>
              </a:rPr>
              <a:t>Test and Treat</a:t>
            </a:r>
          </a:p>
          <a:p>
            <a:r>
              <a:rPr lang="en-US" sz="2000" b="1" dirty="0">
                <a:solidFill>
                  <a:schemeClr val="bg1"/>
                </a:solidFill>
              </a:rPr>
              <a:t>Cultural Competence and Diversity</a:t>
            </a:r>
          </a:p>
          <a:p>
            <a:r>
              <a:rPr lang="en-US" sz="2000" b="1" dirty="0">
                <a:solidFill>
                  <a:schemeClr val="bg1"/>
                </a:solidFill>
              </a:rPr>
              <a:t>HPV/HCV</a:t>
            </a:r>
          </a:p>
          <a:p>
            <a:r>
              <a:rPr lang="en-US" sz="2000" b="1" dirty="0">
                <a:solidFill>
                  <a:schemeClr val="bg1"/>
                </a:solidFill>
              </a:rPr>
              <a:t>Preceptorships</a:t>
            </a:r>
          </a:p>
          <a:p>
            <a:endParaRPr lang="en-US" sz="1600" b="1" dirty="0"/>
          </a:p>
        </p:txBody>
      </p:sp>
      <p:pic>
        <p:nvPicPr>
          <p:cNvPr id="6" name="Picture 5" descr="A close up of a street sign on a pole&#10;&#10;Description generated with very high confidence">
            <a:extLst>
              <a:ext uri="{FF2B5EF4-FFF2-40B4-BE49-F238E27FC236}">
                <a16:creationId xmlns:a16="http://schemas.microsoft.com/office/drawing/2014/main" id="{315A6957-EB12-4369-A91A-6142C9A82E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8497833" y="2533474"/>
            <a:ext cx="3201517" cy="2124301"/>
          </a:xfrm>
          <a:prstGeom prst="rect">
            <a:avLst/>
          </a:prstGeom>
        </p:spPr>
      </p:pic>
    </p:spTree>
    <p:extLst>
      <p:ext uri="{BB962C8B-B14F-4D97-AF65-F5344CB8AC3E}">
        <p14:creationId xmlns:p14="http://schemas.microsoft.com/office/powerpoint/2010/main" val="1491834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7637BD-F6B8-4C8E-98AF-4410C437D562}">
  <ds:schemaRefs>
    <ds:schemaRef ds:uri="http://purl.org/dc/elements/1.1/"/>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75e813ae-c565-40db-b37c-cfdb0e13b5d9"/>
    <ds:schemaRef ds:uri="763191c0-b165-402f-a2d4-8ae261e3ae05"/>
    <ds:schemaRef ds:uri="http://schemas.microsoft.com/office/2006/metadata/properties"/>
  </ds:schemaRefs>
</ds:datastoreItem>
</file>

<file path=customXml/itemProps2.xml><?xml version="1.0" encoding="utf-8"?>
<ds:datastoreItem xmlns:ds="http://schemas.openxmlformats.org/officeDocument/2006/customXml" ds:itemID="{29FA1483-4A22-4888-9FB2-688D6C1A5118}">
  <ds:schemaRefs>
    <ds:schemaRef ds:uri="http://schemas.microsoft.com/sharepoint/v3/contenttype/forms"/>
  </ds:schemaRefs>
</ds:datastoreItem>
</file>

<file path=customXml/itemProps3.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154</TotalTime>
  <Words>3289</Words>
  <Application>Microsoft Office PowerPoint</Application>
  <PresentationFormat>Widescreen</PresentationFormat>
  <Paragraphs>433</Paragraphs>
  <Slides>58</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arial</vt:lpstr>
      <vt:lpstr>arial</vt:lpstr>
      <vt:lpstr>Arial-BoldMT</vt:lpstr>
      <vt:lpstr>Calibri</vt:lpstr>
      <vt:lpstr>Times New Roman</vt:lpstr>
      <vt:lpstr>tradegothiclt</vt:lpstr>
      <vt:lpstr>Wingdings 2</vt:lpstr>
      <vt:lpstr>Office Theme</vt:lpstr>
      <vt:lpstr>Chart</vt:lpstr>
      <vt:lpstr>PowerPoint Presentation</vt:lpstr>
      <vt:lpstr>Oral Health Engagement:</vt:lpstr>
      <vt:lpstr>Objectives</vt:lpstr>
      <vt:lpstr>Disclosure</vt:lpstr>
      <vt:lpstr>PowerPoint Presentation</vt:lpstr>
      <vt:lpstr>The Program</vt:lpstr>
      <vt:lpstr>Program Demographics</vt:lpstr>
      <vt:lpstr>Provider Educational Program</vt:lpstr>
      <vt:lpstr>Provider Educational Program</vt:lpstr>
      <vt:lpstr>Patient Educational Program</vt:lpstr>
      <vt:lpstr>Motivational Interviewing</vt:lpstr>
      <vt:lpstr>Motivational Interviewing</vt:lpstr>
      <vt:lpstr>Motivational Interviewing</vt:lpstr>
      <vt:lpstr>Program Outcomes</vt:lpstr>
      <vt:lpstr>Best Practices</vt:lpstr>
      <vt:lpstr>Case Presentation</vt:lpstr>
      <vt:lpstr>Case Presentation</vt:lpstr>
      <vt:lpstr>Case Presentation</vt:lpstr>
      <vt:lpstr>Case Presentation</vt:lpstr>
      <vt:lpstr>Michigan Dental Program</vt:lpstr>
      <vt:lpstr>What is the Michigan Dental Program?</vt:lpstr>
      <vt:lpstr>Contract provisions with Delta Dental Plan</vt:lpstr>
      <vt:lpstr>Eligibility and Enrollment Process</vt:lpstr>
      <vt:lpstr>PowerPoint Presentation</vt:lpstr>
      <vt:lpstr>MDP Metrics</vt:lpstr>
      <vt:lpstr>Utilization</vt:lpstr>
      <vt:lpstr>PowerPoint Presentation</vt:lpstr>
      <vt:lpstr>PowerPoint Presentation</vt:lpstr>
      <vt:lpstr>2,449 providers at 1,721 locations statewide</vt:lpstr>
      <vt:lpstr>Results MDP Member Satisfaction Survey</vt:lpstr>
      <vt:lpstr>Future Goals</vt:lpstr>
      <vt:lpstr>Grady Infectious Disease Program </vt:lpstr>
      <vt:lpstr>Grady’s Legacy of Care</vt:lpstr>
      <vt:lpstr>Who are the IDP patients?</vt:lpstr>
      <vt:lpstr>Medical Services</vt:lpstr>
      <vt:lpstr>PowerPoint Presentation</vt:lpstr>
      <vt:lpstr>OHC Patient Demographics compared to the IDP</vt:lpstr>
      <vt:lpstr>Age Demographics Comparison  IDP and OHC</vt:lpstr>
      <vt:lpstr>Poor Oral and Mental Health Are Related in PLWH</vt:lpstr>
      <vt:lpstr>HAB Core Measure: HIV Viral Load Suppression</vt:lpstr>
      <vt:lpstr>HAB Core Measure: Retention in HIV Medical Care</vt:lpstr>
      <vt:lpstr>Helene Bednarsh, RDH, MPH, Director Ryan White Dental Program Boston Public Health Commission Infectious Disease Bureau Dental Director NEAETC</vt:lpstr>
      <vt:lpstr>Program Description</vt:lpstr>
      <vt:lpstr>Demographic of PLWH Using  Oral Health Services 8/1/16 – 7/31/18</vt:lpstr>
      <vt:lpstr>Demographic of PLWH Using  Oral Health Services 8/1/16 – 7/31/18</vt:lpstr>
      <vt:lpstr>PowerPoint Presentation</vt:lpstr>
      <vt:lpstr>Health Outcomes Among Ryan White Part A Clients in the Boston EMA </vt:lpstr>
      <vt:lpstr>Retention</vt:lpstr>
      <vt:lpstr>Role(s) of the Non-Dental Health Care Provider </vt:lpstr>
      <vt:lpstr>Best Practices</vt:lpstr>
      <vt:lpstr>Best Practices</vt:lpstr>
      <vt:lpstr>Best Practices</vt:lpstr>
      <vt:lpstr>Challenges</vt:lpstr>
      <vt:lpstr>Lessons Learned</vt:lpstr>
      <vt:lpstr>Collaboration is Key!</vt:lpstr>
      <vt:lpstr>Acknowledgements</vt:lpstr>
      <vt:lpstr>Obtaining CME/CE Credit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Schweizer</dc:creator>
  <cp:lastModifiedBy>Kosogof, Barbara (HRSA)</cp:lastModifiedBy>
  <cp:revision>23</cp:revision>
  <dcterms:created xsi:type="dcterms:W3CDTF">2018-09-15T11:57:11Z</dcterms:created>
  <dcterms:modified xsi:type="dcterms:W3CDTF">2019-03-19T13:32:17Z</dcterms:modified>
</cp:coreProperties>
</file>